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68.svg" ContentType="image/svg+xml"/>
  <Override PartName="/ppt/media/image70.svg" ContentType="image/svg+xml"/>
  <Override PartName="/ppt/media/image7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6"/>
  </p:notesMasterIdLst>
  <p:handoutMasterIdLst>
    <p:handoutMasterId r:id="rId47"/>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315" r:id="rId18"/>
    <p:sldId id="283" r:id="rId19"/>
    <p:sldId id="10178" r:id="rId20"/>
    <p:sldId id="10168" r:id="rId21"/>
    <p:sldId id="10316" r:id="rId22"/>
    <p:sldId id="10170" r:id="rId23"/>
    <p:sldId id="391" r:id="rId24"/>
    <p:sldId id="286" r:id="rId25"/>
    <p:sldId id="293" r:id="rId26"/>
    <p:sldId id="289" r:id="rId27"/>
    <p:sldId id="10171" r:id="rId28"/>
    <p:sldId id="9697" r:id="rId29"/>
    <p:sldId id="9698" r:id="rId30"/>
    <p:sldId id="10164" r:id="rId31"/>
    <p:sldId id="10165" r:id="rId32"/>
    <p:sldId id="437" r:id="rId33"/>
    <p:sldId id="10303" r:id="rId34"/>
    <p:sldId id="10312" r:id="rId35"/>
    <p:sldId id="446" r:id="rId36"/>
    <p:sldId id="10258" r:id="rId37"/>
    <p:sldId id="448" r:id="rId38"/>
    <p:sldId id="10201" r:id="rId39"/>
    <p:sldId id="9495" r:id="rId40"/>
    <p:sldId id="582" r:id="rId41"/>
    <p:sldId id="583" r:id="rId42"/>
    <p:sldId id="10167" r:id="rId43"/>
    <p:sldId id="584" r:id="rId44"/>
    <p:sldId id="48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315"/>
            <p14:sldId id="283"/>
            <p14:sldId id="10178"/>
            <p14:sldId id="10168"/>
            <p14:sldId id="10316"/>
            <p14:sldId id="10170"/>
            <p14:sldId id="391"/>
            <p14:sldId id="286"/>
            <p14:sldId id="293"/>
            <p14:sldId id="289"/>
            <p14:sldId id="10171"/>
            <p14:sldId id="9697"/>
            <p14:sldId id="9698"/>
            <p14:sldId id="10164"/>
            <p14:sldId id="10165"/>
            <p14:sldId id="437"/>
            <p14:sldId id="10303"/>
            <p14:sldId id="10312"/>
            <p14:sldId id="446"/>
            <p14:sldId id="10258"/>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EEA1F1-FBAB-29E2-6BFF-DB9846D4360E}" name="Akshay Arya" initials="AA" userId="S::akshay.arya@skyquestt.com::611a6814-055e-4dec-8773-237e1bf650f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5" autoAdjust="0"/>
    <p:restoredTop sz="94249" autoAdjust="0"/>
  </p:normalViewPr>
  <p:slideViewPr>
    <p:cSldViewPr snapToGrid="0">
      <p:cViewPr varScale="1">
        <p:scale>
          <a:sx n="80" d="100"/>
          <a:sy n="80" d="100"/>
        </p:scale>
        <p:origin x="821" y="5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esProps" Target="presProps.xml"/><Relationship Id="rId49" Type="http://schemas.openxmlformats.org/officeDocument/2006/relationships/viewProps" Target="viewProps.xml"/><Relationship Id="rId50" Type="http://schemas.openxmlformats.org/officeDocument/2006/relationships/theme" Target="theme/theme1.xml"/><Relationship Id="rId51" Type="http://schemas.openxmlformats.org/officeDocument/2006/relationships/tableStyles" Target="tableStyles.xml"/><Relationship Id="rId52" Type="http://schemas.microsoft.com/office/2018/10/relationships/authors" Target="author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https://skyquestt-my.sharepoint.com/personal/prachi_mishra_skyquestt_com/Documents/Desktop/Big%20Data%20Market/CP_Big%20Data%20Market.xlsx" TargetMode="Externa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C:\Users\Akshay%20Arya\Downloads\drggfd.csv" TargetMode="Externa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numRef>
              <c:f>'Microsoft Corporation'!$I$8:$K$8</c:f>
              <c:numCache>
                <c:formatCode>General</c:formatCode>
                <c:ptCount val="3"/>
                <c:pt idx="0">
                  <c:v>2022</c:v>
                </c:pt>
                <c:pt idx="1">
                  <c:v>2023</c:v>
                </c:pt>
                <c:pt idx="2">
                  <c:v>2024</c:v>
                </c:pt>
              </c:numCache>
            </c:numRef>
          </c:cat>
          <c:val>
            <c:numRef>
              <c:f>'Microsoft Corporation'!$I$9:$K$9</c:f>
              <c:numCache>
                <c:formatCode>0.00</c:formatCode>
                <c:ptCount val="3"/>
                <c:pt idx="0">
                  <c:v>198.27</c:v>
                </c:pt>
                <c:pt idx="1">
                  <c:v>211.91499999999999</c:v>
                </c:pt>
                <c:pt idx="2">
                  <c:v>245.12200000000001</c:v>
                </c:pt>
              </c:numCache>
            </c:numRef>
          </c:val>
          <c:extLst>
            <c:ext xmlns:c16="http://schemas.microsoft.com/office/drawing/2014/chart" uri="{C3380CC4-5D6E-409C-BE32-E72D297353CC}">
              <c16:uniqueId val="{00000000-0A4F-498B-B4A9-8A15BD18D97B}"/>
            </c:ext>
          </c:extLst>
        </c:ser>
        <c:dLbls>
          <c:showLegendKey val="0"/>
          <c:showVal val="0"/>
          <c:showCatName val="0"/>
          <c:showSerName val="0"/>
          <c:showPercent val="0"/>
          <c:showBubbleSize val="0"/>
        </c:dLbls>
        <c:gapWidth val="219"/>
        <c:overlap val="-27"/>
        <c:axId val="521009864"/>
        <c:axId val="521013824"/>
      </c:barChart>
      <c:catAx>
        <c:axId val="521009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521013824"/>
        <c:crosses val="autoZero"/>
        <c:auto val="1"/>
        <c:lblAlgn val="ctr"/>
        <c:lblOffset val="100"/>
        <c:noMultiLvlLbl val="0"/>
      </c:catAx>
      <c:valAx>
        <c:axId val="521013824"/>
        <c:scaling>
          <c:orientation val="minMax"/>
        </c:scaling>
        <c:delete val="1"/>
        <c:axPos val="l"/>
        <c:numFmt formatCode="0.00" sourceLinked="1"/>
        <c:majorTickMark val="none"/>
        <c:minorTickMark val="none"/>
        <c:tickLblPos val="nextTo"/>
        <c:crossAx val="521009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B37-4DBA-9343-E9B9793E67B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B37-4DBA-9343-E9B9793E67B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B37-4DBA-9343-E9B9793E67B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B37-4DBA-9343-E9B9793E67B1}"/>
              </c:ext>
            </c:extLst>
          </c:dPt>
          <c:cat>
            <c:strRef>
              <c:f>drggfd!$E$26:$E$29</c:f>
              <c:strCache>
                <c:ptCount val="4"/>
                <c:pt idx="0">
                  <c:v>Segment 1</c:v>
                </c:pt>
                <c:pt idx="1">
                  <c:v>Segment 2</c:v>
                </c:pt>
                <c:pt idx="2">
                  <c:v>Segment 3</c:v>
                </c:pt>
                <c:pt idx="3">
                  <c:v>Segment 4</c:v>
                </c:pt>
              </c:strCache>
            </c:strRef>
          </c:cat>
          <c:val>
            <c:numRef>
              <c:f>drggfd!$F$26:$F$29</c:f>
              <c:numCache>
                <c:formatCode>General</c:formatCode>
                <c:ptCount val="4"/>
                <c:pt idx="0">
                  <c:v>10</c:v>
                </c:pt>
                <c:pt idx="1">
                  <c:v>7</c:v>
                </c:pt>
                <c:pt idx="2">
                  <c:v>4</c:v>
                </c:pt>
                <c:pt idx="3">
                  <c:v>2</c:v>
                </c:pt>
              </c:numCache>
            </c:numRef>
          </c:val>
          <c:extLst>
            <c:ext xmlns:c16="http://schemas.microsoft.com/office/drawing/2014/chart" uri="{C3380CC4-5D6E-409C-BE32-E72D297353CC}">
              <c16:uniqueId val="{00000008-5B37-4DBA-9343-E9B9793E67B1}"/>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Hardware</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Software</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Services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Hardware</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Software</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Services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Hardware</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7.0</c:v>
                </c:pt>
                <c:pt idx="1">
                  <c:v>7.5</c:v>
                </c:pt>
                <c:pt idx="2">
                  <c:v>8.1</c:v>
                </c:pt>
                <c:pt idx="3">
                  <c:v>8.7</c:v>
                </c:pt>
                <c:pt idx="4">
                  <c:v>9.3</c:v>
                </c:pt>
                <c:pt idx="5">
                  <c:v>9.9</c:v>
                </c:pt>
                <c:pt idx="6">
                  <c:v>10.7</c:v>
                </c:pt>
                <c:pt idx="7">
                  <c:v>11.6</c:v>
                </c:pt>
                <c:pt idx="8">
                  <c:v>12.4</c:v>
                </c:pt>
                <c:pt idx="9">
                  <c:v>13.4</c:v>
                </c:pt>
                <c:pt idx="10">
                  <c:v>14.4</c:v>
                </c:pt>
                <c:pt idx="11">
                  <c:v>15.4</c:v>
                </c:pt>
                <c:pt idx="12">
                  <c:v>16.6</c:v>
                </c:pt>
                <c:pt idx="13">
                  <c:v>17.8</c:v>
                </c:pt>
              </c:numCache>
            </c:numRef>
          </c:val>
        </c:ser>
        <c:ser>
          <c:idx val="1"/>
          <c:order val="1"/>
          <c:tx>
            <c:strRef>
              <c:f>Sheet1!$C$1</c:f>
              <c:strCache>
                <c:ptCount val="1"/>
                <c:pt idx="0">
                  <c:v>Software</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5.0</c:v>
                </c:pt>
                <c:pt idx="1">
                  <c:v>5.4</c:v>
                </c:pt>
                <c:pt idx="2">
                  <c:v>5.7</c:v>
                </c:pt>
                <c:pt idx="3">
                  <c:v>6.1</c:v>
                </c:pt>
                <c:pt idx="4">
                  <c:v>6.6</c:v>
                </c:pt>
                <c:pt idx="5">
                  <c:v>7.1</c:v>
                </c:pt>
                <c:pt idx="6">
                  <c:v>7.7</c:v>
                </c:pt>
                <c:pt idx="7">
                  <c:v>8.2</c:v>
                </c:pt>
                <c:pt idx="8">
                  <c:v>8.9</c:v>
                </c:pt>
                <c:pt idx="9">
                  <c:v>9.6</c:v>
                </c:pt>
                <c:pt idx="10">
                  <c:v>10.3</c:v>
                </c:pt>
                <c:pt idx="11">
                  <c:v>11.1</c:v>
                </c:pt>
                <c:pt idx="12">
                  <c:v>11.9</c:v>
                </c:pt>
                <c:pt idx="13">
                  <c:v>12.8</c:v>
                </c:pt>
              </c:numCache>
            </c:numRef>
          </c:val>
        </c:ser>
        <c:ser>
          <c:idx val="2"/>
          <c:order val="2"/>
          <c:tx>
            <c:strRef>
              <c:f>Sheet1!$D$1</c:f>
              <c:strCache>
                <c:ptCount val="1"/>
                <c:pt idx="0">
                  <c:v>Services</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Sheet1!$D$2:$D$15</c:f>
              <c:numCache>
                <c:formatCode>General</c:formatCode>
                <c:ptCount val="14"/>
                <c:pt idx="0">
                  <c:v>4.0</c:v>
                </c:pt>
                <c:pt idx="1">
                  <c:v>4.3</c:v>
                </c:pt>
                <c:pt idx="2">
                  <c:v>4.6</c:v>
                </c:pt>
                <c:pt idx="3">
                  <c:v>5.0</c:v>
                </c:pt>
                <c:pt idx="4">
                  <c:v>5.3</c:v>
                </c:pt>
                <c:pt idx="5">
                  <c:v>5.8</c:v>
                </c:pt>
                <c:pt idx="6">
                  <c:v>6.2</c:v>
                </c:pt>
                <c:pt idx="7">
                  <c:v>6.7</c:v>
                </c:pt>
                <c:pt idx="8">
                  <c:v>7.2</c:v>
                </c:pt>
                <c:pt idx="9">
                  <c:v>7.7</c:v>
                </c:pt>
                <c:pt idx="10">
                  <c:v>8.4</c:v>
                </c:pt>
                <c:pt idx="11">
                  <c:v>9.0</c:v>
                </c:pt>
                <c:pt idx="12">
                  <c:v>9.7</c:v>
                </c:pt>
                <c:pt idx="13">
                  <c:v>10.4</c:v>
                </c:pt>
              </c:numCache>
            </c:numRef>
          </c:val>
        </c:ser>
        <c:gapWidth/>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800">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18-09-2025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18-09-2025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516FD7-15E5-4D51-AC1F-DE17248223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594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6.png"/><Relationship Id="rId4" Type="http://schemas.microsoft.com/office/2007/relationships/hdphoto" Target="../media/hdphoto5.wdp"/><Relationship Id="rId5" Type="http://schemas.openxmlformats.org/officeDocument/2006/relationships/image" Target="../media/image37.png"/><Relationship Id="rId6"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7.wdp"/><Relationship Id="rId4" Type="http://schemas.openxmlformats.org/officeDocument/2006/relationships/image" Target="../media/image45.png"/><Relationship Id="rId5" Type="http://schemas.microsoft.com/office/2007/relationships/hdphoto" Target="../media/hdphoto8.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6.wdp"/><Relationship Id="rId4" Type="http://schemas.openxmlformats.org/officeDocument/2006/relationships/chart" Target="../charts/char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3.png"/><Relationship Id="rId4" Type="http://schemas.microsoft.com/office/2007/relationships/hdphoto" Target="../media/hdphoto6.wdp"/><Relationship Id="rId5" Type="http://schemas.openxmlformats.org/officeDocument/2006/relationships/chart" Target="../charts/char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0.png"/><Relationship Id="rId3" Type="http://schemas.microsoft.com/office/2007/relationships/hdphoto" Target="../media/hdphoto9.wdp"/><Relationship Id="rId4" Type="http://schemas.openxmlformats.org/officeDocument/2006/relationships/chart" Target="../charts/chart5.xml"/><Relationship Id="rId5" Type="http://schemas.openxmlformats.org/officeDocument/2006/relationships/chart" Target="../charts/char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 Id="rId3" Type="http://schemas.microsoft.com/office/2007/relationships/hdphoto" Target="../media/hdphoto10.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microsoft.com/office/2007/relationships/hdphoto" Target="../media/hdphoto11.wdp"/><Relationship Id="rId4" Type="http://schemas.openxmlformats.org/officeDocument/2006/relationships/image" Target="../media/image4.png"/><Relationship Id="rId5" Type="http://schemas.openxmlformats.org/officeDocument/2006/relationships/image" Target="../media/image53.png"/><Relationship Id="rId6" Type="http://schemas.openxmlformats.org/officeDocument/2006/relationships/image" Target="../media/image54.GIF"/><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microsoft.com/office/2007/relationships/hdphoto" Target="../media/hdphoto12.wdp"/><Relationship Id="rId11" Type="http://schemas.openxmlformats.org/officeDocument/2006/relationships/image" Target="../media/image58.png"/><Relationship Id="rId12" Type="http://schemas.microsoft.com/office/2007/relationships/hdphoto" Target="../media/hdphoto13.wdp"/><Relationship Id="rId13" Type="http://schemas.openxmlformats.org/officeDocument/2006/relationships/image" Target="../media/image59.png"/><Relationship Id="rId14" Type="http://schemas.microsoft.com/office/2007/relationships/hdphoto" Target="../media/hdphoto14.wdp"/><Relationship Id="rId15" Type="http://schemas.openxmlformats.org/officeDocument/2006/relationships/image" Target="../media/image60.png"/><Relationship Id="rId16"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 Id="rId3"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4.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65.png"/><Relationship Id="rId7" Type="http://schemas.openxmlformats.org/officeDocument/2006/relationships/hyperlink" Target="https://www.facebook.com/STI4SDG/" TargetMode="External"/><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svg"/><Relationship Id="rId11" Type="http://schemas.openxmlformats.org/officeDocument/2006/relationships/image" Target="../media/image69.png"/><Relationship Id="rId12" Type="http://schemas.openxmlformats.org/officeDocument/2006/relationships/image" Target="../media/image70.svg"/><Relationship Id="rId13" Type="http://schemas.openxmlformats.org/officeDocument/2006/relationships/image" Target="../media/image71.png"/><Relationship Id="rId14" Type="http://schemas.openxmlformats.org/officeDocument/2006/relationships/image" Target="../media/image72.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Component: Hardware (Cameras, Encoders, Storage Devices, Monitors), Software (Video Management Software (VMS), Video Analytics), Services (VSaaS, Installation, Maintenance)
By Pricing Model: Per Camera, Per System, Subscription-Based, Pay-Per-Use
By Data Storage: Local Storage, Cloud Storage, Hybrid Storage
By System Type: Analog, IP, Hybrid
By Organization Size: Small and Medium-sized Enterprises (SMEs), Large Enterprises
By End User: Commercial (Retail Stores And Malls, Enterprises And Data Centers, Banking And Finance Buildings, Hospitality Centers, Warehouses), Infrastructure (Transportation, Smart City, Utilities), Military &amp; Defense (Prison &amp; Correctional Facilities, Border Surveillance, Coastal Surveillance, Law Enforcement), Residential, Public Facilities (Healthcare Buildings, Educational Buildings, Government Buildings, Religious Buildings), Industrial, Manufacturing Facility, Construction Site
By Business Model: B2B, B2C, B2B2C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864113"/>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VIDEO SURVEILLANCE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Security Industry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Pattern Analysis and Machine Intelligence</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ASIS International</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Image Processing</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International Association of Privacy Professionals</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Circuits and Systems for Video Technology</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National Institute of Standards and Technology</a:t>
                      </a:r>
                    </a:p>
                  </a:txBody>
                  <a:tcPr marL="9525" marR="9525" marT="9525" marB="0" anchor="ctr"/>
                </a:tc>
                <a:tc>
                  <a:txBody>
                    <a:bodyPr/>
                    <a:lstStyle/>
                    <a:p>
                      <a:pPr marL="91440" algn="l" fontAlgn="b"/>
                      <a:r>
                        <a:rPr lang="en-US" sz="1100" kern="1200" dirty="0">
                          <a:solidFill>
                            <a:schemeClr val="dk1"/>
                          </a:solidFill>
                          <a:latin typeface="+mn-lt"/>
                          <a:ea typeface="+mn-ea"/>
                          <a:cs typeface="+mn-cs"/>
                        </a:rPr>
                        <a:t>IEEE Transactions on Information Forensics and Security</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European Union Agency for Cybersecurity</a:t>
                      </a:r>
                    </a:p>
                  </a:txBody>
                  <a:tcPr marL="9525" marR="9525" marT="9525" marB="0" anchor="ctr"/>
                </a:tc>
                <a:tc>
                  <a:txBody>
                    <a:bodyPr/>
                    <a:lstStyle/>
                    <a:p>
                      <a:pPr marL="91440" algn="l" fontAlgn="b"/>
                      <a:r>
                        <a:rPr lang="en-US" sz="1100" kern="1200" dirty="0">
                          <a:solidFill>
                            <a:schemeClr val="dk1"/>
                          </a:solidFill>
                          <a:latin typeface="+mn-lt"/>
                          <a:ea typeface="+mn-ea"/>
                          <a:cs typeface="+mn-cs"/>
                        </a:rPr>
                        <a:t>International Journal of Computer Vision</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0A83BE23-CEEB-468C-8B45-F8B1CF985F04}"/>
              </a:ext>
            </a:extLst>
          </p:cNvPr>
          <p:cNvSpPr txBox="1">
            <a:spLocks/>
          </p:cNvSpPr>
          <p:nvPr/>
        </p:nvSpPr>
        <p:spPr>
          <a:xfrm>
            <a:off x="438150" y="3552825"/>
            <a:ext cx="732155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400" b="1">
                <a:solidFill>
                  <a:schemeClr val="tx1"/>
                </a:solidFill>
              </a:rPr>
              <a:t>VIDEO SURVEILLANCE MARKET-</a:t>
            </a:r>
            <a:endParaRPr lang="en-US" sz="1400" b="1" dirty="0">
              <a:solidFill>
                <a:schemeClr val="tx1"/>
              </a:solidFill>
            </a:endParaRPr>
          </a:p>
        </p:txBody>
      </p:sp>
      <p:sp>
        <p:nvSpPr>
          <p:cNvPr id="11" name="TextBox 10">
            <a:extLst>
              <a:ext uri="{FF2B5EF4-FFF2-40B4-BE49-F238E27FC236}">
                <a16:creationId xmlns:a16="http://schemas.microsoft.com/office/drawing/2014/main" id="{DC20E676-2F7E-43D6-A3C8-06592EEEDF00}"/>
              </a:ext>
            </a:extLst>
          </p:cNvPr>
          <p:cNvSpPr txBox="1"/>
          <p:nvPr/>
        </p:nvSpPr>
        <p:spPr>
          <a:xfrm>
            <a:off x="438150" y="3821780"/>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532197"/>
          </a:xfrm>
          <a:prstGeom prst="rect">
            <a:avLst/>
          </a:prstGeom>
          <a:noFill/>
        </p:spPr>
        <p:txBody>
          <a:bodyPr wrap="square">
            <a:spAutoFit/>
          </a:bodyPr>
          <a:lstStyle/>
          <a:p>
            <a:pPr algn="just">
              <a:lnSpc>
                <a:spcPct val="150000"/>
              </a:lnSpc>
              <a:defRPr/>
            </a:pP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Video Surveillance Market is valued at USD 62.55 Billion in 2024, and is expected to reach USD 140.58 Billion by 2032. The market shows a steady CAGR of 10.6% from 2025 to 2032. Rising security concerns, IoT and AI-enabled analytics, and cloud adoption drive the video surveillance market, prompting innovation from major players like Hikvision, Dahua, Axis, and Bosch; integrations with smart cities, edge computing, and privacy regulations shape competitive differentiation, while recurring services and interoperability promise sustained growth and technology-led ongoing transformation.</a:t>
            </a:r>
            <a:r>
              <a:rPr kumimoji="0" lang="en-US" sz="10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10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1000" dirty="0">
              <a:latin typeface="Poppins" panose="00000500000000000000" pitchFamily="2" charset="0"/>
              <a:cs typeface="Poppins" panose="00000500000000000000" pitchFamily="2" charset="0"/>
            </a:endParaRPr>
          </a:p>
          <a:p>
            <a:pPr algn="just">
              <a:lnSpc>
                <a:spcPct val="150000"/>
              </a:lnSpc>
              <a:defRPr/>
            </a:pPr>
            <a:r>
              <a:rPr lang="en-US" sz="10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VIDEO SURVEILLANCE MARKET SIZE, (USD BILLION)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62.55</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140.58</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3420189"/>
            <a:ext cx="5751286" cy="301365"/>
          </a:xfrm>
          <a:prstGeom prst="rect">
            <a:avLst/>
          </a:prstGeom>
          <a:noFill/>
        </p:spPr>
        <p:txBody>
          <a:bodyPr wrap="square">
            <a:spAutoFit/>
          </a:bodyPr>
          <a:lstStyle/>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AI driven analytics: Real time intelligent video analysis improves detection accuracy, reduces false alarms and enables predictive insights. Integration with deep learning models, metadata tagging and behaviour recognition increases operational efficiency, supports scalable deployments and unlocks revenue streams through value added services, driving adoption across enterprise and public safety markets.
Cloud and edge integration: Hybrid architectures combine cloud scalability and centralized analytics with edge processing to reduce latency and bandwidth usage. Elastic storage, subscription based SaaS models and centralized management simplify deployment and maintenance, enhance remote monitoring, support multi site operations and attract investment lowering cost of ownership improving resilience</a:t>
            </a: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799AAD-1FE0-4017-846E-EAF050F52D89}"/>
              </a:ext>
            </a:extLst>
          </p:cNvPr>
          <p:cNvSpPr>
            <a:spLocks noGrp="1"/>
          </p:cNvSpPr>
          <p:nvPr>
            <p:ph type="title"/>
          </p:nvPr>
        </p:nvSpPr>
        <p:spPr>
          <a:xfrm>
            <a:off x="838200" y="1"/>
            <a:ext cx="9718040" cy="825500"/>
          </a:xfrm>
        </p:spPr>
        <p:txBody>
          <a:bodyPr/>
          <a:lstStyle/>
          <a:p>
            <a:r>
              <a:rPr lang="en-IN" sz="1800" dirty="0"/>
              <a:t>EXECUTIVE SUMMARY </a:t>
            </a:r>
          </a:p>
        </p:txBody>
      </p:sp>
      <p:pic>
        <p:nvPicPr>
          <p:cNvPr id="12" name="Picture 11">
            <a:extLst>
              <a:ext uri="{FF2B5EF4-FFF2-40B4-BE49-F238E27FC236}">
                <a16:creationId xmlns:a16="http://schemas.microsoft.com/office/drawing/2014/main" id="{1C5E6315-A03A-473B-9AC9-594E4577A143}"/>
              </a:ext>
            </a:extLst>
          </p:cNvPr>
          <p:cNvPicPr>
            <a:picLocks noChangeAspect="1"/>
          </p:cNvPicPr>
          <p:nvPr/>
        </p:nvPicPr>
        <p:blipFill>
          <a:blip r:embed="rId2"/>
          <a:stretch>
            <a:fillRect/>
          </a:stretch>
        </p:blipFill>
        <p:spPr>
          <a:xfrm>
            <a:off x="899490" y="1753788"/>
            <a:ext cx="2652093" cy="130004"/>
          </a:xfrm>
          <a:prstGeom prst="rect">
            <a:avLst/>
          </a:prstGeom>
        </p:spPr>
      </p:pic>
      <p:sp>
        <p:nvSpPr>
          <p:cNvPr id="13" name="TextBox 12">
            <a:extLst>
              <a:ext uri="{FF2B5EF4-FFF2-40B4-BE49-F238E27FC236}">
                <a16:creationId xmlns:a16="http://schemas.microsoft.com/office/drawing/2014/main" id="{C2670063-CB57-476C-8BD1-F0D980C7B241}"/>
              </a:ext>
            </a:extLst>
          </p:cNvPr>
          <p:cNvSpPr txBox="1"/>
          <p:nvPr/>
        </p:nvSpPr>
        <p:spPr>
          <a:xfrm>
            <a:off x="573519" y="95012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TOP-10 COUNTRY ASSESSMENT, 2024 (%)</a:t>
            </a:r>
          </a:p>
          <a:p>
            <a:pPr algn="l"/>
            <a:r>
              <a:rPr lang="en-US" sz="1100" b="1" i="0" u="none" strike="noStrike" baseline="0" dirty="0">
                <a:solidFill>
                  <a:schemeClr val="tx1">
                    <a:lumMod val="75000"/>
                    <a:lumOff val="25000"/>
                  </a:schemeClr>
                </a:solidFill>
                <a:latin typeface="+mj-lt"/>
              </a:rPr>
              <a:t>VIDEO SURVEILLANCE MARKET</a:t>
            </a:r>
            <a:endParaRPr lang="en-US" sz="1100" b="1" dirty="0">
              <a:solidFill>
                <a:schemeClr val="tx1">
                  <a:lumMod val="75000"/>
                  <a:lumOff val="25000"/>
                </a:schemeClr>
              </a:solidFill>
              <a:latin typeface="+mj-lt"/>
            </a:endParaRPr>
          </a:p>
        </p:txBody>
      </p:sp>
      <p:pic>
        <p:nvPicPr>
          <p:cNvPr id="15" name="Picture 14">
            <a:extLst>
              <a:ext uri="{FF2B5EF4-FFF2-40B4-BE49-F238E27FC236}">
                <a16:creationId xmlns:a16="http://schemas.microsoft.com/office/drawing/2014/main" id="{98DB0E5B-BBE2-4BB8-AFC7-09D4A6F4FA14}"/>
              </a:ext>
            </a:extLst>
          </p:cNvPr>
          <p:cNvPicPr>
            <a:picLocks noChangeAspect="1"/>
          </p:cNvPicPr>
          <p:nvPr/>
        </p:nvPicPr>
        <p:blipFill>
          <a:blip r:embed="rId3"/>
          <a:stretch>
            <a:fillRect/>
          </a:stretch>
        </p:blipFill>
        <p:spPr>
          <a:xfrm>
            <a:off x="463284" y="1800922"/>
            <a:ext cx="5356491" cy="2351978"/>
          </a:xfrm>
          <a:prstGeom prst="rect">
            <a:avLst/>
          </a:prstGeom>
        </p:spPr>
      </p:pic>
      <p:sp>
        <p:nvSpPr>
          <p:cNvPr id="17" name="TextBox 16">
            <a:extLst>
              <a:ext uri="{FF2B5EF4-FFF2-40B4-BE49-F238E27FC236}">
                <a16:creationId xmlns:a16="http://schemas.microsoft.com/office/drawing/2014/main" id="{556D8289-E9B7-439F-A707-7EF0F899C43E}"/>
              </a:ext>
            </a:extLst>
          </p:cNvPr>
          <p:cNvSpPr txBox="1"/>
          <p:nvPr/>
        </p:nvSpPr>
        <p:spPr>
          <a:xfrm>
            <a:off x="6096000" y="1009663"/>
            <a:ext cx="5136020" cy="430887"/>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340CC"/>
                </a:solidFill>
                <a:effectLst/>
                <a:uLnTx/>
                <a:uFillTx/>
                <a:latin typeface="Poppins bold"/>
                <a:ea typeface="+mn-ea"/>
                <a:cs typeface="+mn-cs"/>
              </a:rPr>
              <a:t>SEGMENTAL OVERVIEW, 2024 (%)</a:t>
            </a:r>
          </a:p>
          <a:p>
            <a:pPr marL="0" algn="l" rtl="0" eaLnBrk="1" latinLnBrk="0" hangingPunct="1">
              <a:spcBef>
                <a:spcPts val="0"/>
              </a:spcBef>
              <a:spcAft>
                <a:spcPts val="0"/>
              </a:spcAft>
            </a:pPr>
            <a:r>
              <a:rPr lang="en-US" sz="1100" b="1" i="0" kern="1200" baseline="0" dirty="0">
                <a:solidFill>
                  <a:srgbClr val="404040"/>
                </a:solidFill>
                <a:effectLst/>
                <a:latin typeface="Poppins bold" panose="00000800000000000000" pitchFamily="2" charset="0"/>
                <a:ea typeface="+mn-ea"/>
                <a:cs typeface="+mn-cs"/>
              </a:rPr>
              <a:t>VIDEO SURVEILLANCE MARKET</a:t>
            </a:r>
            <a:endParaRPr lang="en-US" sz="1100" dirty="0">
              <a:effectLst/>
            </a:endParaRPr>
          </a:p>
        </p:txBody>
      </p:sp>
      <p:pic>
        <p:nvPicPr>
          <p:cNvPr id="18" name="Picture 17">
            <a:extLst>
              <a:ext uri="{FF2B5EF4-FFF2-40B4-BE49-F238E27FC236}">
                <a16:creationId xmlns:a16="http://schemas.microsoft.com/office/drawing/2014/main" id="{CE6922FE-B18B-43DF-9713-455A7476F699}"/>
              </a:ext>
            </a:extLst>
          </p:cNvPr>
          <p:cNvPicPr>
            <a:picLocks noChangeAspect="1"/>
          </p:cNvPicPr>
          <p:nvPr/>
        </p:nvPicPr>
        <p:blipFill>
          <a:blip r:embed="rId4"/>
          <a:stretch>
            <a:fillRect/>
          </a:stretch>
        </p:blipFill>
        <p:spPr>
          <a:xfrm>
            <a:off x="6096000" y="1800922"/>
            <a:ext cx="5310928" cy="2438740"/>
          </a:xfrm>
          <a:prstGeom prst="rect">
            <a:avLst/>
          </a:prstGeom>
        </p:spPr>
      </p:pic>
      <p:sp>
        <p:nvSpPr>
          <p:cNvPr id="10" name="TextBox 9">
            <a:extLst>
              <a:ext uri="{FF2B5EF4-FFF2-40B4-BE49-F238E27FC236}">
                <a16:creationId xmlns:a16="http://schemas.microsoft.com/office/drawing/2014/main" id="{18E6FD4E-657B-4EA0-8D8A-DAA340FF46F4}"/>
              </a:ext>
            </a:extLst>
          </p:cNvPr>
          <p:cNvSpPr txBox="1"/>
          <p:nvPr/>
        </p:nvSpPr>
        <p:spPr>
          <a:xfrm>
            <a:off x="2066925" y="3182779"/>
            <a:ext cx="1484657" cy="246221"/>
          </a:xfrm>
          <a:prstGeom prst="rect">
            <a:avLst/>
          </a:prstGeom>
          <a:noFill/>
        </p:spPr>
        <p:txBody>
          <a:bodyPr wrap="square" rtlCol="0">
            <a:spAutoFit/>
          </a:bodyPr>
          <a:lstStyle/>
          <a:p>
            <a:r>
              <a:rPr lang="en-US" sz="1000" b="1" dirty="0">
                <a:solidFill>
                  <a:schemeClr val="bg1"/>
                </a:solidFill>
              </a:rPr>
              <a:t>USD 62.55 BILLION </a:t>
            </a:r>
            <a:r>
              <a:rPr lang="en-US" sz="900" b="1" dirty="0">
                <a:solidFill>
                  <a:schemeClr val="bg1"/>
                </a:solidFill>
                <a:effectLst/>
                <a:latin typeface="+mj-lt"/>
              </a:rPr>
              <a:t/>
            </a:r>
            <a:r>
              <a:rPr lang="en-US" sz="1000" b="1" dirty="0">
                <a:solidFill>
                  <a:schemeClr val="bg1"/>
                </a:solidFill>
                <a:effectLst/>
                <a:latin typeface="Consolas" panose="020B0609020204030204" pitchFamily="49" charset="0"/>
              </a:rPr>
              <a:t/>
            </a:r>
          </a:p>
        </p:txBody>
      </p:sp>
    </p:spTree>
    <p:extLst>
      <p:ext uri="{BB962C8B-B14F-4D97-AF65-F5344CB8AC3E}">
        <p14:creationId xmlns:p14="http://schemas.microsoft.com/office/powerpoint/2010/main" val="148515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513230" y="1041771"/>
            <a:ext cx="6547970" cy="681825"/>
          </a:xfrm>
        </p:spPr>
        <p:txBody>
          <a:bodyPr anchor="t">
            <a:noAutofit/>
          </a:bodyPr>
          <a:lstStyle/>
          <a:p>
            <a:pPr>
              <a:lnSpc>
                <a:spcPct val="100000"/>
              </a:lnSpc>
            </a:pPr>
            <a:r>
              <a:rPr lang="en-US" dirty="0">
                <a:solidFill>
                  <a:schemeClr val="accent1"/>
                </a:solidFill>
              </a:rPr>
              <a:t>MARKET DYNAMICS &amp; OUTLOOK</a:t>
            </a:r>
            <a:r>
              <a:rPr lang="en-IN" dirty="0">
                <a:solidFill>
                  <a:schemeClr val="accent1"/>
                </a:solidFill>
              </a:rPr>
              <a:t>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82750" y="5240344"/>
            <a:ext cx="7321550" cy="1500187"/>
          </a:xfrm>
        </p:spPr>
        <p:txBody>
          <a:bodyPr>
            <a:normAutofit/>
          </a:bodyPr>
          <a:lstStyle/>
          <a:p>
            <a:r>
              <a:rPr lang="en-US" sz="1400" b="1" dirty="0">
                <a:solidFill>
                  <a:schemeClr val="tx1"/>
                </a:solidFill>
              </a:rPr>
              <a:t>VIDEO SURVEILLANCE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279550" y="5106128"/>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54D972-9733-82BD-7B66-E55DF10501F4}"/>
              </a:ext>
            </a:extLst>
          </p:cNvPr>
          <p:cNvSpPr txBox="1"/>
          <p:nvPr/>
        </p:nvSpPr>
        <p:spPr>
          <a:xfrm>
            <a:off x="482750" y="5674966"/>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7" name="TextBox 6">
            <a:extLst>
              <a:ext uri="{FF2B5EF4-FFF2-40B4-BE49-F238E27FC236}">
                <a16:creationId xmlns:a16="http://schemas.microsoft.com/office/drawing/2014/main" id="{6DA4817C-0D30-468D-A5BD-73C171EC8489}"/>
              </a:ext>
            </a:extLst>
          </p:cNvPr>
          <p:cNvSpPr txBox="1"/>
          <p:nvPr/>
        </p:nvSpPr>
        <p:spPr>
          <a:xfrm>
            <a:off x="548342" y="2085526"/>
            <a:ext cx="4743450" cy="2999924"/>
          </a:xfrm>
          <a:prstGeom prst="rect">
            <a:avLst/>
          </a:prstGeom>
          <a:noFill/>
        </p:spPr>
        <p:txBody>
          <a:bodyPr wrap="square">
            <a:spAutoFit/>
          </a:bodyPr>
          <a:lstStyle/>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Macro-Economic Indicators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Drivers &amp; Opportunities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Restraints &amp; Challenges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Supply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Demand Side Trends</a:t>
            </a:r>
          </a:p>
          <a:p>
            <a:pPr>
              <a:lnSpc>
                <a:spcPct val="150000"/>
              </a:lnSpc>
              <a:buClr>
                <a:srgbClr val="000000"/>
              </a:buClr>
              <a:buSzPts val="8800"/>
              <a:defRPr/>
            </a:pPr>
            <a:r>
              <a:rPr lang="en-US" sz="1200" b="1" kern="0" dirty="0">
                <a:solidFill>
                  <a:srgbClr val="000000"/>
                </a:solidFill>
                <a:latin typeface="Poppins" panose="00000500000000000000" pitchFamily="2" charset="0"/>
                <a:ea typeface="Arial"/>
                <a:cs typeface="Poppins" panose="00000500000000000000" pitchFamily="2" charset="0"/>
                <a:sym typeface="Poppins"/>
              </a:rPr>
              <a:t>Porters Analysis &amp; Impact</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New Entrants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Suppliers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Bargaining Power of Buyers</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Threat of Substitute</a:t>
            </a:r>
          </a:p>
          <a:p>
            <a:pPr marL="171450" lvl="0" indent="-171450">
              <a:lnSpc>
                <a:spcPct val="150000"/>
              </a:lnSpc>
              <a:buClr>
                <a:srgbClr val="000000"/>
              </a:buClr>
              <a:buSzPct val="100000"/>
              <a:buFont typeface="Courier New" panose="02070309020205020404" pitchFamily="49" charset="0"/>
              <a:buChar char="o"/>
              <a:defRPr/>
            </a:pPr>
            <a:r>
              <a:rPr lang="en-US" sz="1100" kern="0" dirty="0">
                <a:solidFill>
                  <a:srgbClr val="000000"/>
                </a:solidFill>
                <a:latin typeface="Poppins" panose="00000500000000000000" pitchFamily="2" charset="0"/>
                <a:ea typeface="Arial"/>
                <a:cs typeface="Poppins" panose="00000500000000000000" pitchFamily="2" charset="0"/>
                <a:sym typeface="Poppins"/>
              </a:rPr>
              <a:t>Intensity of Competitive Rivalry</a:t>
            </a:r>
            <a:endParaRPr lang="en-IN" sz="1200" dirty="0"/>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US" dirty="0"/>
              <a:t>MARKET DYNAMICS &amp; OUTLOOK</a:t>
            </a:r>
            <a:r>
              <a:rPr lang="en-IN" dirty="0"/>
              <a:t> </a:t>
            </a:r>
            <a:endParaRPr lang="en-IN" sz="1800" dirty="0"/>
          </a:p>
        </p:txBody>
      </p:sp>
      <p:sp>
        <p:nvSpPr>
          <p:cNvPr id="7" name="TextBox 6">
            <a:extLst>
              <a:ext uri="{FF2B5EF4-FFF2-40B4-BE49-F238E27FC236}">
                <a16:creationId xmlns:a16="http://schemas.microsoft.com/office/drawing/2014/main" id="{5F96D21B-341E-4DAE-B778-5D760BDAF48D}"/>
              </a:ext>
            </a:extLst>
          </p:cNvPr>
          <p:cNvSpPr txBox="1"/>
          <p:nvPr/>
        </p:nvSpPr>
        <p:spPr>
          <a:xfrm>
            <a:off x="309405"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SUPPLY SIDE TRENDS</a:t>
            </a:r>
          </a:p>
        </p:txBody>
      </p:sp>
      <p:sp>
        <p:nvSpPr>
          <p:cNvPr id="8" name="TextBox 7">
            <a:extLst>
              <a:ext uri="{FF2B5EF4-FFF2-40B4-BE49-F238E27FC236}">
                <a16:creationId xmlns:a16="http://schemas.microsoft.com/office/drawing/2014/main" id="{6A41CCFF-858C-44D9-A458-147AA70AD57B}"/>
              </a:ext>
            </a:extLst>
          </p:cNvPr>
          <p:cNvSpPr txBox="1"/>
          <p:nvPr/>
        </p:nvSpPr>
        <p:spPr>
          <a:xfrm>
            <a:off x="6067222" y="1318849"/>
            <a:ext cx="29821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1097E"/>
                </a:solidFill>
                <a:effectLst/>
                <a:uLnTx/>
                <a:uFillTx/>
                <a:latin typeface="Poppins"/>
                <a:ea typeface="+mn-ea"/>
                <a:cs typeface="Poppins SemiBold" panose="00000700000000000000" pitchFamily="2" charset="0"/>
              </a:rPr>
              <a:t>DEMAND SIDE TRENDS</a:t>
            </a:r>
          </a:p>
        </p:txBody>
      </p:sp>
      <p:pic>
        <p:nvPicPr>
          <p:cNvPr id="9" name="Picture 8">
            <a:extLst>
              <a:ext uri="{FF2B5EF4-FFF2-40B4-BE49-F238E27FC236}">
                <a16:creationId xmlns:a16="http://schemas.microsoft.com/office/drawing/2014/main" id="{58B66F29-C6EE-48D9-9D13-733C9D752412}"/>
              </a:ext>
            </a:extLst>
          </p:cNvPr>
          <p:cNvPicPr>
            <a:picLocks noChangeAspect="1"/>
          </p:cNvPicPr>
          <p:nvPr/>
        </p:nvPicPr>
        <p:blipFill>
          <a:blip r:embed="rId2"/>
          <a:stretch>
            <a:fillRect/>
          </a:stretch>
        </p:blipFill>
        <p:spPr>
          <a:xfrm>
            <a:off x="338183" y="1585873"/>
            <a:ext cx="5729039" cy="3319817"/>
          </a:xfrm>
          <a:prstGeom prst="rect">
            <a:avLst/>
          </a:prstGeom>
        </p:spPr>
      </p:pic>
      <p:pic>
        <p:nvPicPr>
          <p:cNvPr id="11" name="Picture 10">
            <a:extLst>
              <a:ext uri="{FF2B5EF4-FFF2-40B4-BE49-F238E27FC236}">
                <a16:creationId xmlns:a16="http://schemas.microsoft.com/office/drawing/2014/main" id="{03D2D509-E1A6-4C6F-B417-E9E64D9D2F74}"/>
              </a:ext>
            </a:extLst>
          </p:cNvPr>
          <p:cNvPicPr>
            <a:picLocks noChangeAspect="1"/>
          </p:cNvPicPr>
          <p:nvPr/>
        </p:nvPicPr>
        <p:blipFill>
          <a:blip r:embed="rId3"/>
          <a:stretch>
            <a:fillRect/>
          </a:stretch>
        </p:blipFill>
        <p:spPr>
          <a:xfrm>
            <a:off x="6124781" y="1580458"/>
            <a:ext cx="5838620" cy="3319817"/>
          </a:xfrm>
          <a:prstGeom prst="rect">
            <a:avLst/>
          </a:prstGeom>
        </p:spPr>
      </p:pic>
    </p:spTree>
    <p:extLst>
      <p:ext uri="{BB962C8B-B14F-4D97-AF65-F5344CB8AC3E}">
        <p14:creationId xmlns:p14="http://schemas.microsoft.com/office/powerpoint/2010/main" val="64335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(1/X)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767293984"/>
              </p:ext>
            </p:extLst>
          </p:nvPr>
        </p:nvGraphicFramePr>
        <p:xfrm>
          <a:off x="333828" y="914400"/>
          <a:ext cx="11494377" cy="51286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19095">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AI driven video analytics increasingly enables proactive security, transforming camera feeds into actionable alerts and business insights. Cities deploy intelligent systems in public transport hubs and smart city programs to detect incidents and optimize operations, while airports and stadiums use behavior analysis to improve safety and crowd flow. Vendors integrate convolutional neural networks and inference accelerators to run analytics at the edge, reducing bandwidth and latency. Real world vendors and chipmakers collaborate to embed analytics into cameras for immediate detection.
Edge computing architectures shift processing closer to cameras, enabling low latency analytics and preserving network resources while supporting cloud orchestration for archival. Retail chains use on camera analytics to perform shelf monitoring and queue management, integrating with point of sale systems to derive customer behavior. Traffic management centers combine roadside video with adaptive signal control to ease congestion. Standards and interoperability efforts such as ONVIF foster device compatibility, allowing diverse camera brands and analytics to work within unified operations centers.
Heightened privacy concerns and regulatory scrutiny influence technology choices and deployment models across jurisdictions. Facial recognition deployments prompted legal action and backlash, causing agencies and retailers to suspend uses; regulators emphasize consent, data minimization and purpose limitation under privacy frameworks such as GDPR. Providers respond with privacy preserving features like on device anonymization, selective masking and strict access controls. These measures shape product roadmaps and procurement, driving adoption of solutions that balance surveillance objectives with civil liberties and corporate compliance.
Cybersecurity and supply chain integrity have become essential considerations for buyers and operators, as camera firmware vulnerabilities and insecure defaults once enabled large scale botnets. Procurement decisions now weigh vendor governance, secure boot, signed firmware and end to end encryption to protect footage and system controls. Operators implement network segmentation and continuous monitoring to mitigate lateral movement. Governments and enterprises increasingly demand transparency in component sourcing and security certifications, influencing which manufacturers are approved for critical infrastructure and sensitive installations.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Proliferation of AI-Powered Video Analytics and Edge</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8" name="TextBox 7">
            <a:extLst>
              <a:ext uri="{FF2B5EF4-FFF2-40B4-BE49-F238E27FC236}">
                <a16:creationId xmlns:a16="http://schemas.microsoft.com/office/drawing/2014/main" id="{A9906AAD-DA7B-4CE6-BEBE-A0643155DEF3}"/>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9998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DRIVERS &amp; OPPORTUNITIES (2/X)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964406852"/>
              </p:ext>
            </p:extLst>
          </p:nvPr>
        </p:nvGraphicFramePr>
        <p:xfrm>
          <a:off x="333828" y="914400"/>
          <a:ext cx="11494377" cy="514605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0957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736476">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Stricter privacy regulations are forcing surveillance vendors to redesign systems around data protection and civil liberties. Laws such as the EU's General Data Protection Regulation and state statutes like California's privacy framework demand accountability and data minimization, influencing camera features and storage policies. City-level actions, including bans on municipal facial recognition in several US cities and regulatory guidance from national data authorities, have prompted manufacturers to implement privacy masks, selective recording, and on-device anonymization to reduce personal data exposure risks.
Providers are embracing privacy-by-design principles, embedding features such as end-to-end encryption, role-based access controls, automated audit trails, and built-in pseudonymization to comply with regulatory expectations. Public procurement often requires privacy impact assessments, as seen in European smart city projects that demand demonstrable data governance. National regulators including France's CNIL and the UK's ICO have published guidance that shapes technical specifications, encouraging manufacturers and systems integrators to prioritize anonymization, limited retention, and transparent logging and operational accountability.
Privacy rules are reshaping deployment choices, pushing organizations toward local processing, hybrid architectures, and strict data residency controls. Critical environments such as airports, mass transit operators, and stadiums prefer on-premise analytics or certified cloud services to meet legal and contractual obligations. Examples include major European transport hubs implementing edge anonymization and federated storage policies to avoid cross-border transfers. Governments and enterprises increasingly mandate certified hosting solutions and documented data flows, influencing integrators to offer retention, consent management, and jurisdiction-aware designs.
Privacy compliance increasingly influences procurement, partnerships, and brand reputations, turning regulatory adherence into a competitive advantage. Buyers favor suppliers demonstrating independent audits, certification, and transparent privacy controls, pressuring vendors such as Axis Communications and Genetec to highlight compliance features. Insurers and corporate risk teams reward documented governance, while civil society activism and litigation over invasive surveillance shape vendor roadmaps. Municipal procurement policies and community acceptance often determine project approvals, so privacy-centric product differentiation directly affects win rates and long-term deployments.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Rise of Privacy Regulations Shaping Surveillance Technology Design</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7" name="TextBox 6">
            <a:extLst>
              <a:ext uri="{FF2B5EF4-FFF2-40B4-BE49-F238E27FC236}">
                <a16:creationId xmlns:a16="http://schemas.microsoft.com/office/drawing/2014/main" id="{B85268B5-32ED-459C-AA87-E22AEA28EBDC}"/>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drivers and opportunities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3142256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VIDEO SURVEILLANCE MARKET (USD BILLION)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2109216" cy="274320"/>
          </a:xfrm>
          <a:prstGeom prst="roundRect">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COMPONENT</a:t>
            </a:r>
          </a:p>
        </p:txBody>
      </p:sp>
      <p:sp>
        <p:nvSpPr>
          <p:cNvPr id="51" name="Rectangle 50"/>
          <p:cNvSpPr/>
          <p:nvPr/>
        </p:nvSpPr>
        <p:spPr>
          <a:xfrm>
            <a:off x="457200"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Hardware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Software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Services</a:t>
            </a:r>
          </a:p>
        </p:txBody>
      </p:sp>
      <p:sp>
        <p:nvSpPr>
          <p:cNvPr id="52" name="Rounded Rectangle 51"/>
          <p:cNvSpPr/>
          <p:nvPr/>
        </p:nvSpPr>
        <p:spPr>
          <a:xfrm>
            <a:off x="2749296" y="1828800"/>
            <a:ext cx="2109216" cy="274320"/>
          </a:xfrm>
          <a:prstGeom prst="round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PRICING MODEL</a:t>
            </a:r>
          </a:p>
        </p:txBody>
      </p:sp>
      <p:sp>
        <p:nvSpPr>
          <p:cNvPr id="53" name="Rectangle 52"/>
          <p:cNvSpPr/>
          <p:nvPr/>
        </p:nvSpPr>
        <p:spPr>
          <a:xfrm>
            <a:off x="2749296" y="2103120"/>
            <a:ext cx="2109216" cy="1047902"/>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Per Camera</a:t>
            </a:r>
          </a:p>
          <a:p>
            <a:pPr algn="l" marL="190500" indent="-190500">
              <a:marL val="635000"/>
              <a:indent val="-241300"/>
              <a:buChar char="○"/>
              <a:buFont typeface="Symbol"/>
              <a:buClr>
                <a:srgbClr val="000000"/>
              </a:buClr>
              <a:spcAft>
                <a:spcPts val="600"/>
              </a:spcAft>
              <a:lnSpc>
                <a:spcPts val="1800"/>
              </a:lnSpc>
            </a:pPr>
            <a:r>
              <a:rPr sz="1000">
                <a:solidFill>
                  <a:srgbClr val="000000"/>
                </a:solidFill>
              </a:rPr>
              <a:t>Per System</a:t>
            </a:r>
          </a:p>
          <a:p>
            <a:pPr algn="l" marL="190500" indent="-190500">
              <a:marL val="635000"/>
              <a:indent val="-241300"/>
              <a:buChar char="○"/>
              <a:buFont typeface="Symbol"/>
              <a:buClr>
                <a:srgbClr val="000000"/>
              </a:buClr>
              <a:spcAft>
                <a:spcPts val="600"/>
              </a:spcAft>
              <a:lnSpc>
                <a:spcPts val="1800"/>
              </a:lnSpc>
            </a:pPr>
            <a:r>
              <a:rPr sz="1000">
                <a:solidFill>
                  <a:srgbClr val="000000"/>
                </a:solidFill>
              </a:rPr>
              <a:t>Subscription-Based</a:t>
            </a:r>
          </a:p>
          <a:p>
            <a:pPr algn="l" marL="190500" indent="-190500">
              <a:marL val="635000"/>
              <a:indent val="-241300"/>
              <a:buChar char="○"/>
              <a:buFont typeface="Symbol"/>
              <a:buClr>
                <a:srgbClr val="000000"/>
              </a:buClr>
              <a:spcAft>
                <a:spcPts val="600"/>
              </a:spcAft>
              <a:lnSpc>
                <a:spcPts val="1800"/>
              </a:lnSpc>
            </a:pPr>
            <a:r>
              <a:rPr sz="1000">
                <a:solidFill>
                  <a:srgbClr val="000000"/>
                </a:solidFill>
              </a:rPr>
              <a:t>Pay-Per-Use</a:t>
            </a:r>
          </a:p>
        </p:txBody>
      </p:sp>
      <p:sp>
        <p:nvSpPr>
          <p:cNvPr id="54" name="Rounded Rectangle 53"/>
          <p:cNvSpPr/>
          <p:nvPr/>
        </p:nvSpPr>
        <p:spPr>
          <a:xfrm>
            <a:off x="5041392" y="1828800"/>
            <a:ext cx="2109216" cy="274320"/>
          </a:xfrm>
          <a:prstGeom prst="roundRect">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DATA STORAGE</a:t>
            </a:r>
          </a:p>
        </p:txBody>
      </p:sp>
      <p:sp>
        <p:nvSpPr>
          <p:cNvPr id="55" name="Rectangle 54"/>
          <p:cNvSpPr/>
          <p:nvPr/>
        </p:nvSpPr>
        <p:spPr>
          <a:xfrm>
            <a:off x="5041392"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Local Storage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Cloud Storage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Hybrid Storage</a:t>
            </a:r>
          </a:p>
        </p:txBody>
      </p:sp>
      <p:sp>
        <p:nvSpPr>
          <p:cNvPr id="56" name="Rounded Rectangle 55"/>
          <p:cNvSpPr/>
          <p:nvPr/>
        </p:nvSpPr>
        <p:spPr>
          <a:xfrm>
            <a:off x="7333488" y="1828800"/>
            <a:ext cx="2109216" cy="274320"/>
          </a:xfrm>
          <a:prstGeom prst="roundRect">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SYSTEM TYPE</a:t>
            </a:r>
          </a:p>
        </p:txBody>
      </p:sp>
      <p:sp>
        <p:nvSpPr>
          <p:cNvPr id="57" name="Rectangle 56"/>
          <p:cNvSpPr/>
          <p:nvPr/>
        </p:nvSpPr>
        <p:spPr>
          <a:xfrm>
            <a:off x="7333488" y="2103120"/>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Analog</a:t>
            </a:r>
          </a:p>
          <a:p>
            <a:pPr algn="l" marL="190500" indent="-190500">
              <a:marL val="635000"/>
              <a:indent val="-241300"/>
              <a:buChar char="○"/>
              <a:buFont typeface="Symbol"/>
              <a:buClr>
                <a:srgbClr val="000000"/>
              </a:buClr>
              <a:spcAft>
                <a:spcPts val="600"/>
              </a:spcAft>
              <a:lnSpc>
                <a:spcPts val="1800"/>
              </a:lnSpc>
            </a:pPr>
            <a:r>
              <a:rPr sz="1000">
                <a:solidFill>
                  <a:srgbClr val="000000"/>
                </a:solidFill>
              </a:rPr>
              <a:t>IP</a:t>
            </a:r>
          </a:p>
          <a:p>
            <a:pPr algn="l" marL="190500" indent="-190500">
              <a:marL val="635000"/>
              <a:indent val="-241300"/>
              <a:buChar char="○"/>
              <a:buFont typeface="Symbol"/>
              <a:buClr>
                <a:srgbClr val="000000"/>
              </a:buClr>
              <a:spcAft>
                <a:spcPts val="600"/>
              </a:spcAft>
              <a:lnSpc>
                <a:spcPts val="1800"/>
              </a:lnSpc>
            </a:pPr>
            <a:r>
              <a:rPr sz="1000">
                <a:solidFill>
                  <a:srgbClr val="000000"/>
                </a:solidFill>
              </a:rPr>
              <a:t>Hybrid</a:t>
            </a:r>
          </a:p>
        </p:txBody>
      </p:sp>
      <p:sp>
        <p:nvSpPr>
          <p:cNvPr id="58" name="Rounded Rectangle 57"/>
          <p:cNvSpPr/>
          <p:nvPr/>
        </p:nvSpPr>
        <p:spPr>
          <a:xfrm>
            <a:off x="9625584" y="1828800"/>
            <a:ext cx="2109216" cy="274320"/>
          </a:xfrm>
          <a:prstGeom prst="roundRect">
            <a:avLst/>
          </a:prstGeom>
          <a:solidFill>
            <a:srgbClr val="F87884"/>
          </a:solidFill>
          <a:ln>
            <a:solidFill>
              <a:srgbClr val="F87884"/>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ORGANIZATION SIZE</a:t>
            </a:r>
          </a:p>
        </p:txBody>
      </p:sp>
      <p:sp>
        <p:nvSpPr>
          <p:cNvPr id="59" name="Rectangle 58"/>
          <p:cNvSpPr/>
          <p:nvPr/>
        </p:nvSpPr>
        <p:spPr>
          <a:xfrm>
            <a:off x="9625584" y="2103120"/>
            <a:ext cx="2109216"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Small and Medium-sized Enterprises (SMEs)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Large Enterprises</a:t>
            </a:r>
          </a:p>
        </p:txBody>
      </p:sp>
      <p:sp>
        <p:nvSpPr>
          <p:cNvPr id="60" name="Rounded Rectangle 59"/>
          <p:cNvSpPr/>
          <p:nvPr/>
        </p:nvSpPr>
        <p:spPr>
          <a:xfrm>
            <a:off x="3895344" y="3151022"/>
            <a:ext cx="2109216" cy="274320"/>
          </a:xfrm>
          <a:prstGeom prst="roundRect">
            <a:avLst/>
          </a:prstGeom>
          <a:solidFill>
            <a:srgbClr val="7F7F7F"/>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END USER</a:t>
            </a:r>
          </a:p>
        </p:txBody>
      </p:sp>
      <p:sp>
        <p:nvSpPr>
          <p:cNvPr id="61" name="Rectangle 60"/>
          <p:cNvSpPr/>
          <p:nvPr/>
        </p:nvSpPr>
        <p:spPr>
          <a:xfrm>
            <a:off x="3895344" y="3425342"/>
            <a:ext cx="2109216" cy="1794052"/>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Commercial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Infrastructure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Military &amp; Defense</a:t>
            </a:r>
          </a:p>
          <a:p>
            <a:pPr algn="l" marL="190500" indent="-190500">
              <a:marL val="635000"/>
              <a:indent val="-241300"/>
              <a:buChar char="○"/>
              <a:buFont typeface="Symbol"/>
              <a:buClr>
                <a:srgbClr val="000000"/>
              </a:buClr>
              <a:spcAft>
                <a:spcPts val="600"/>
              </a:spcAft>
              <a:lnSpc>
                <a:spcPts val="1800"/>
              </a:lnSpc>
            </a:pPr>
            <a:r>
              <a:rPr sz="1000">
                <a:solidFill>
                  <a:srgbClr val="000000"/>
                </a:solidFill>
              </a:rPr>
              <a:t>Residential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Public Facilities</a:t>
            </a:r>
          </a:p>
          <a:p>
            <a:pPr algn="l" marL="190500" indent="-190500">
              <a:marL val="635000"/>
              <a:indent val="-241300"/>
              <a:buChar char="○"/>
              <a:buFont typeface="Symbol"/>
              <a:buClr>
                <a:srgbClr val="000000"/>
              </a:buClr>
              <a:spcAft>
                <a:spcPts val="600"/>
              </a:spcAft>
              <a:lnSpc>
                <a:spcPts val="1800"/>
              </a:lnSpc>
            </a:pPr>
            <a:r>
              <a:rPr sz="1000">
                <a:solidFill>
                  <a:srgbClr val="000000"/>
                </a:solidFill>
              </a:rPr>
              <a:t>Industrial</a:t>
            </a:r>
          </a:p>
          <a:p>
            <a:pPr algn="l" marL="190500" indent="-190500">
              <a:marL val="635000"/>
              <a:indent val="-241300"/>
              <a:buChar char="○"/>
              <a:buFont typeface="Symbol"/>
              <a:buClr>
                <a:srgbClr val="000000"/>
              </a:buClr>
              <a:spcAft>
                <a:spcPts val="600"/>
              </a:spcAft>
              <a:lnSpc>
                <a:spcPts val="1800"/>
              </a:lnSpc>
            </a:pPr>
            <a:r>
              <a:rPr sz="1000">
                <a:solidFill>
                  <a:srgbClr val="000000"/>
                </a:solidFill>
              </a:rPr>
              <a:t>Manufacturing Facility</a:t>
            </a:r>
          </a:p>
          <a:p>
            <a:pPr algn="l" marL="190500" indent="-190500">
              <a:marL val="635000"/>
              <a:indent val="-241300"/>
              <a:buChar char="○"/>
              <a:buFont typeface="Symbol"/>
              <a:buClr>
                <a:srgbClr val="000000"/>
              </a:buClr>
              <a:spcAft>
                <a:spcPts val="600"/>
              </a:spcAft>
              <a:lnSpc>
                <a:spcPts val="1800"/>
              </a:lnSpc>
            </a:pPr>
            <a:r>
              <a:rPr sz="1000">
                <a:solidFill>
                  <a:srgbClr val="000000"/>
                </a:solidFill>
              </a:rPr>
              <a:t>Construction Site</a:t>
            </a:r>
          </a:p>
        </p:txBody>
      </p:sp>
      <p:sp>
        <p:nvSpPr>
          <p:cNvPr id="62" name="Rounded Rectangle 61"/>
          <p:cNvSpPr/>
          <p:nvPr/>
        </p:nvSpPr>
        <p:spPr>
          <a:xfrm>
            <a:off x="6187440" y="3151022"/>
            <a:ext cx="2109216" cy="274320"/>
          </a:xfrm>
          <a:prstGeom prst="roundRect">
            <a:avLst/>
          </a:prstGeom>
          <a:solidFill>
            <a:srgbClr val="00A88F"/>
          </a:solidFill>
          <a:ln>
            <a:solidFill>
              <a:srgbClr val="00A88F"/>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BUSINESS MODEL</a:t>
            </a:r>
          </a:p>
        </p:txBody>
      </p:sp>
      <p:sp>
        <p:nvSpPr>
          <p:cNvPr id="63" name="Rectangle 62"/>
          <p:cNvSpPr/>
          <p:nvPr/>
        </p:nvSpPr>
        <p:spPr>
          <a:xfrm>
            <a:off x="6187440" y="3425342"/>
            <a:ext cx="2109216"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B2B</a:t>
            </a:r>
          </a:p>
          <a:p>
            <a:pPr algn="l" marL="190500" indent="-190500">
              <a:marL val="635000"/>
              <a:indent val="-241300"/>
              <a:buChar char="○"/>
              <a:buFont typeface="Symbol"/>
              <a:buClr>
                <a:srgbClr val="000000"/>
              </a:buClr>
              <a:spcAft>
                <a:spcPts val="600"/>
              </a:spcAft>
              <a:lnSpc>
                <a:spcPts val="1800"/>
              </a:lnSpc>
            </a:pPr>
            <a:r>
              <a:rPr sz="1000">
                <a:solidFill>
                  <a:srgbClr val="000000"/>
                </a:solidFill>
              </a:rPr>
              <a:t>B2C</a:t>
            </a:r>
          </a:p>
          <a:p>
            <a:pPr algn="l" marL="190500" indent="-190500">
              <a:marL val="635000"/>
              <a:indent val="-241300"/>
              <a:buChar char="○"/>
              <a:buFont typeface="Symbol"/>
              <a:buClr>
                <a:srgbClr val="000000"/>
              </a:buClr>
              <a:spcAft>
                <a:spcPts val="600"/>
              </a:spcAft>
              <a:lnSpc>
                <a:spcPts val="1800"/>
              </a:lnSpc>
            </a:pPr>
            <a:r>
              <a:rPr sz="1000">
                <a:solidFill>
                  <a:srgbClr val="000000"/>
                </a:solidFill>
              </a:rPr>
              <a:t>B2B2C</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r>
              <a:rPr lang="en-IN" dirty="0"/>
              <a:t> : MARKET RESTRAINTS &amp; CHALLENGES [1/X]</a:t>
            </a:r>
          </a:p>
        </p:txBody>
      </p:sp>
      <p:graphicFrame>
        <p:nvGraphicFramePr>
          <p:cNvPr id="5" name="Table 4">
            <a:extLst>
              <a:ext uri="{FF2B5EF4-FFF2-40B4-BE49-F238E27FC236}">
                <a16:creationId xmlns:a16="http://schemas.microsoft.com/office/drawing/2014/main" id="{3282FCB0-AE22-4112-BD4B-966A0C73C600}"/>
              </a:ext>
            </a:extLst>
          </p:cNvPr>
          <p:cNvGraphicFramePr>
            <a:graphicFrameLocks noGrp="1"/>
          </p:cNvGraphicFramePr>
          <p:nvPr>
            <p:extLst>
              <p:ext uri="{D42A27DB-BD31-4B8C-83A1-F6EECF244321}">
                <p14:modId xmlns:p14="http://schemas.microsoft.com/office/powerpoint/2010/main" val="543806729"/>
              </p:ext>
            </p:extLst>
          </p:nvPr>
        </p:nvGraphicFramePr>
        <p:xfrm>
          <a:off x="333828" y="914400"/>
          <a:ext cx="11494377" cy="5113791"/>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8150">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4675641">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Privacy regulations and growing public distrust pose a major restraint for video surveillance adoption. Laws such as GDPR require strict data handling and privacy safeguards, while some cities have restricted use of facial recognition by law enforcement, creating legal uncertainty. Retailers and public transit operators face heightened scrutiny over camera placement and biometric processing. High profile controversies in major urban centers have prompted organizations to limit deployments or implement anonymization, increasing operational complexity and compliance burden for vendors and users.
Cybersecurity vulnerabilities in connected cameras and recording systems represent a persistent market challenge. Poorly configured devices and default credentials have enabled botnets to co opt cameras and disrupt networks, while ransomware attacks have targeted surveillance infrastructure, denying access to footage. Security researchers regularly demonstrate exploitation of unsecured endpoints, prompting organizations to invest in costly hardening and monitoring. Manufacturers must balance feature richness and security, as feature enabled convenience can introduce attack surfaces that undermine customer confidence and raise ownership risks.
Integration hurdles and interoperability gaps slow deployment and upgrades in surveillance estates. Many organizations operate legacy analog systems with modern network devices, complicating migration and requiring specialized gateways. Inconsistent adoption of standards such as ONVIF and proprietary formats from major vendors creates headaches for system integrators and end users. Public agencies, airports, and retailers frequently manage multiple suppliers and staged rollouts. These operational constraints increase implementation effort, lengthen project timelines, and hinder uniform rollout of advanced analytics across camera inventories.
High ownership costs and infrastructure demands constrain adoption among small midsized customers. Continuous recording, long retention, and high resolution video drive intensive storage and network requirements that strain existing IT budgets. Many end users turn to managed cloud or hybrid models, but this shifts costs and introduces privacy trade offs that concern public institutions. Vendors and system integrators must offer flexible financing and efficient compression and storage technologies to address affordability and ensure operational scalability for diverse deployments across sectors.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sp>
        <p:nvSpPr>
          <p:cNvPr id="8" name="TextBox 7">
            <a:extLst>
              <a:ext uri="{FF2B5EF4-FFF2-40B4-BE49-F238E27FC236}">
                <a16:creationId xmlns:a16="http://schemas.microsoft.com/office/drawing/2014/main" id="{5DD55FA6-5608-4687-94A5-7705B9550F01}"/>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Privacy Regulations and Public Trust Constraint in Surveillance</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
        <p:nvSpPr>
          <p:cNvPr id="6" name="TextBox 5">
            <a:extLst>
              <a:ext uri="{FF2B5EF4-FFF2-40B4-BE49-F238E27FC236}">
                <a16:creationId xmlns:a16="http://schemas.microsoft.com/office/drawing/2014/main" id="{43AA30CA-B295-4CA1-B6C9-09A77D9DD495}"/>
              </a:ext>
            </a:extLst>
          </p:cNvPr>
          <p:cNvSpPr txBox="1"/>
          <p:nvPr/>
        </p:nvSpPr>
        <p:spPr>
          <a:xfrm>
            <a:off x="1940832" y="6243422"/>
            <a:ext cx="9937190" cy="215444"/>
          </a:xfrm>
          <a:prstGeom prst="rect">
            <a:avLst/>
          </a:prstGeom>
          <a:noFill/>
        </p:spPr>
        <p:txBody>
          <a:bodyPr wrap="square" rtlCol="0">
            <a:spAutoFit/>
          </a:bodyPr>
          <a:lstStyle/>
          <a:p>
            <a:pPr algn="r"/>
            <a:r>
              <a:rPr lang="en-US" sz="800" b="1" i="1" dirty="0"/>
              <a:t>*Please note that the market restraints and challenges  mentioned here are only for representation purpose; a comprehensive analysis will be provided in the final report.</a:t>
            </a:r>
            <a:endParaRPr lang="en-US" sz="800" b="1" dirty="0"/>
          </a:p>
        </p:txBody>
      </p:sp>
    </p:spTree>
    <p:extLst>
      <p:ext uri="{BB962C8B-B14F-4D97-AF65-F5344CB8AC3E}">
        <p14:creationId xmlns:p14="http://schemas.microsoft.com/office/powerpoint/2010/main" val="2589055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US" dirty="0"/>
              <a:t>MARKET DYNAMICS &amp; OUTLOOK</a:t>
            </a:r>
            <a:endParaRPr lang="en-IN" dirty="0"/>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273217" y="2107187"/>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VIDEO SURVEILLANCE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9" name="TextBox 8">
            <a:extLst>
              <a:ext uri="{FF2B5EF4-FFF2-40B4-BE49-F238E27FC236}">
                <a16:creationId xmlns:a16="http://schemas.microsoft.com/office/drawing/2014/main" id="{A8E1C44E-BE8E-4012-9539-4AE081B0D50E}"/>
              </a:ext>
            </a:extLst>
          </p:cNvPr>
          <p:cNvSpPr txBox="1"/>
          <p:nvPr/>
        </p:nvSpPr>
        <p:spPr>
          <a:xfrm>
            <a:off x="-26780" y="2908024"/>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Key Success Factors
Market Impacting Factors
Top Investment Pockets
Market Attractiveness Index, 2024
Market Ecosystem
PESTEL Analysis
Pricing Analysis
Regulatory Landscape</a:t>
            </a:r>
            <a:r>
              <a:rPr kumimoji="0" lang="en-IN"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Times New Roman" panose="02020603050405020304" pitchFamily="18" charset="0"/>
              </a:rPr>
              <a:t/>
            </a:r>
            <a:r>
              <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
            </a:r>
          </a:p>
        </p:txBody>
      </p:sp>
      <p:sp>
        <p:nvSpPr>
          <p:cNvPr id="10" name="TextBox 9">
            <a:extLst>
              <a:ext uri="{FF2B5EF4-FFF2-40B4-BE49-F238E27FC236}">
                <a16:creationId xmlns:a16="http://schemas.microsoft.com/office/drawing/2014/main" id="{2EB71FF9-059F-4E7D-B659-2B23586D6395}"/>
              </a:ext>
            </a:extLst>
          </p:cNvPr>
          <p:cNvSpPr txBox="1"/>
          <p:nvPr/>
        </p:nvSpPr>
        <p:spPr>
          <a:xfrm>
            <a:off x="3116470" y="2908023"/>
            <a:ext cx="3655805" cy="246221"/>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Technology Analysis
Supply Chain Analysis
Value Chain Analysis
IP Analysis
Trade Analysis
Startup Analysis
Raw Material Analysis
Innovation Matrix
Pipeline Product Analysis
Macroeconomic Indicators
Degree of Competition</a:t>
            </a:r>
            <a:r>
              <a:rPr kumimoji="0" lang="en-US" sz="1000" b="1" i="0" u="none" strike="noStrike" kern="100" cap="none" spc="0" normalizeH="0" baseline="0" noProof="0" dirty="0" err="1">
                <a:ln>
                  <a:noFill/>
                </a:ln>
                <a:solidFill>
                  <a:prstClr val="black"/>
                </a:solidFill>
                <a:effectLst/>
                <a:uLnTx/>
                <a:uFillTx/>
                <a:latin typeface="Poppins"/>
                <a:ea typeface="Calibri" panose="020F0502020204030204" pitchFamily="34" charset="0"/>
                <a:cs typeface="Calibri" panose="020F0502020204030204" pitchFamily="34" charset="0"/>
              </a:rPr>
              <a:t/>
            </a: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
            </a:r>
          </a:p>
        </p:txBody>
      </p:sp>
    </p:spTree>
    <p:extLst>
      <p:ext uri="{BB962C8B-B14F-4D97-AF65-F5344CB8AC3E}">
        <p14:creationId xmlns:p14="http://schemas.microsoft.com/office/powerpoint/2010/main" val="2655506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18604"/>
            <a:ext cx="7321550" cy="1096254"/>
          </a:xfrm>
        </p:spPr>
        <p:txBody>
          <a:bodyPr>
            <a:normAutofit/>
          </a:bodyPr>
          <a:lstStyle/>
          <a:p>
            <a:r>
              <a:rPr lang="en-US" sz="1400" b="1" dirty="0">
                <a:solidFill>
                  <a:schemeClr val="tx1"/>
                </a:solidFill>
              </a:rPr>
              <a:t>VIDEO SURVEILLANCE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63652" y="503282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Component
By Pricing Model
By Data Storage
By System Type
By Organization Size
By End User
By Business Model</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89832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COMPONENT</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VIDEO SURVEILLANCE MARKET SIZE,  BY COMPONENT, 2019-2032 (USD BILLION)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3152775" y="6105561"/>
            <a:ext cx="8772872"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41148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05993">
                <a:tc>
                  <a:txBody>
                    <a:bodyPr/>
                    <a:lstStyle/>
                    <a:p>
                      <a:pPr algn="ctr">
                        <a:defRPr sz="800" b="1">
                          <a:latin typeface="Poppins Bold"/>
                        </a:defRPr>
                      </a:pPr>
                      <a:r>
                        <a:t>Hardware</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Software</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Services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1B23728-D16A-4005-9948-F02C59EC1B78}"/>
              </a:ext>
            </a:extLst>
          </p:cNvPr>
          <p:cNvSpPr>
            <a:spLocks noGrp="1"/>
          </p:cNvSpPr>
          <p:nvPr>
            <p:ph type="body" idx="1"/>
          </p:nvPr>
        </p:nvSpPr>
        <p:spPr>
          <a:xfrm>
            <a:off x="400050" y="4086227"/>
            <a:ext cx="7321550" cy="1500187"/>
          </a:xfrm>
        </p:spPr>
        <p:txBody>
          <a:bodyPr>
            <a:normAutofit/>
          </a:bodyPr>
          <a:lstStyle/>
          <a:p>
            <a:r>
              <a:rPr lang="en-US" sz="1400" b="1" dirty="0">
                <a:solidFill>
                  <a:schemeClr val="tx1"/>
                </a:solidFill>
              </a:rPr>
              <a:t>VIDEO SURVEILLANCE MARKET-</a:t>
            </a:r>
          </a:p>
        </p:txBody>
      </p:sp>
      <p:sp>
        <p:nvSpPr>
          <p:cNvPr id="9" name="TextBox 8">
            <a:extLst>
              <a:ext uri="{FF2B5EF4-FFF2-40B4-BE49-F238E27FC236}">
                <a16:creationId xmlns:a16="http://schemas.microsoft.com/office/drawing/2014/main" id="{82B6EFD4-638C-4323-A0C1-DD47FB3E30AE}"/>
              </a:ext>
            </a:extLst>
          </p:cNvPr>
          <p:cNvSpPr txBox="1"/>
          <p:nvPr/>
        </p:nvSpPr>
        <p:spPr>
          <a:xfrm>
            <a:off x="400050" y="44639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497324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VIDEO SURVEILLANCE MARKET: REGIONAL ANALYSIS, 2019-2032 (USD BILLION)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COMPONENT</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VIDEO SURVEILLANCE MARKET SIZE,  BY COMPONENT, 2019-2032 (USD BILLION)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41148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05993">
                <a:tc>
                  <a:txBody>
                    <a:bodyPr/>
                    <a:lstStyle/>
                    <a:p>
                      <a:pPr algn="ctr">
                        <a:defRPr sz="800" b="1">
                          <a:latin typeface="Poppins Bold"/>
                        </a:defRPr>
                      </a:pPr>
                      <a:r>
                        <a:t>Hardware</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Software</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Services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COMPONENT</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VIDEO SURVEILLANCE MARKET SIZE,  BY COMPONENT, 2019-2032 (USD BILLION)</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411480" y="3703320"/>
          <a:ext cx="6766560" cy="2029967"/>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05993">
                <a:tc>
                  <a:txBody>
                    <a:bodyPr wrap="none"/>
                    <a:lstStyle/>
                    <a:p>
                      <a:pPr algn="ctr"/>
                      <a:r>
                        <a:rPr sz="570" b="1">
                          <a:solidFill>
                            <a:srgbClr val="FFFFFF"/>
                          </a:solidFill>
                          <a:latin typeface="Poppins Bold"/>
                        </a:rPr>
                        <a:t/>
                      </a:r>
                    </a:p>
                  </a:txBody>
                  <a:tcPr anchor="ctr">
                    <a:solidFill>
                      <a:srgbClr val="31067E"/>
                    </a:solidFill>
                  </a:tcPr>
                </a:tc>
                <a:tc>
                  <a:txBody>
                    <a:bodyPr wrap="none"/>
                    <a:lstStyle/>
                    <a:p>
                      <a:pPr algn="ctr"/>
                      <a:r>
                        <a:rPr sz="570" b="1">
                          <a:solidFill>
                            <a:srgbClr val="FFFFFF"/>
                          </a:solidFill>
                          <a:latin typeface="Poppins Bold"/>
                        </a:rPr>
                        <a:t>2019</a:t>
                      </a:r>
                    </a:p>
                  </a:txBody>
                  <a:tcPr anchor="ctr">
                    <a:solidFill>
                      <a:srgbClr val="31067E"/>
                    </a:solidFill>
                  </a:tcPr>
                </a:tc>
                <a:tc>
                  <a:txBody>
                    <a:bodyPr wrap="none"/>
                    <a:lstStyle/>
                    <a:p>
                      <a:pPr algn="ctr"/>
                      <a:r>
                        <a:rPr sz="570" b="1">
                          <a:solidFill>
                            <a:srgbClr val="FFFFFF"/>
                          </a:solidFill>
                          <a:latin typeface="Poppins Bold"/>
                        </a:rPr>
                        <a:t>2020</a:t>
                      </a:r>
                    </a:p>
                  </a:txBody>
                  <a:tcPr anchor="ctr">
                    <a:solidFill>
                      <a:srgbClr val="31067E"/>
                    </a:solidFill>
                  </a:tcPr>
                </a:tc>
                <a:tc>
                  <a:txBody>
                    <a:bodyPr wrap="none"/>
                    <a:lstStyle/>
                    <a:p>
                      <a:pPr algn="ctr"/>
                      <a:r>
                        <a:rPr sz="570" b="1">
                          <a:solidFill>
                            <a:srgbClr val="FFFFFF"/>
                          </a:solidFill>
                          <a:latin typeface="Poppins Bold"/>
                        </a:rPr>
                        <a:t>2021</a:t>
                      </a:r>
                    </a:p>
                  </a:txBody>
                  <a:tcPr anchor="ctr">
                    <a:solidFill>
                      <a:srgbClr val="31067E"/>
                    </a:solidFill>
                  </a:tcPr>
                </a:tc>
                <a:tc>
                  <a:txBody>
                    <a:bodyPr wrap="none"/>
                    <a:lstStyle/>
                    <a:p>
                      <a:pPr algn="ctr"/>
                      <a:r>
                        <a:rPr sz="570" b="1">
                          <a:solidFill>
                            <a:srgbClr val="FFFFFF"/>
                          </a:solidFill>
                          <a:latin typeface="Poppins Bold"/>
                        </a:rPr>
                        <a:t>2022</a:t>
                      </a:r>
                    </a:p>
                  </a:txBody>
                  <a:tcPr anchor="ctr">
                    <a:solidFill>
                      <a:srgbClr val="31067E"/>
                    </a:solidFill>
                  </a:tcPr>
                </a:tc>
                <a:tc>
                  <a:txBody>
                    <a:bodyPr wrap="none"/>
                    <a:lstStyle/>
                    <a:p>
                      <a:pPr algn="ctr"/>
                      <a:r>
                        <a:rPr sz="570" b="1">
                          <a:solidFill>
                            <a:srgbClr val="FFFFFF"/>
                          </a:solidFill>
                          <a:latin typeface="Poppins Bold"/>
                        </a:rPr>
                        <a:t>2023</a:t>
                      </a:r>
                    </a:p>
                  </a:txBody>
                  <a:tcPr anchor="ctr">
                    <a:solidFill>
                      <a:srgbClr val="31067E"/>
                    </a:solidFill>
                  </a:tcPr>
                </a:tc>
                <a:tc>
                  <a:txBody>
                    <a:bodyPr wrap="none"/>
                    <a:lstStyle/>
                    <a:p>
                      <a:pPr algn="ctr"/>
                      <a:r>
                        <a:rPr sz="570" b="1">
                          <a:solidFill>
                            <a:srgbClr val="FFFFFF"/>
                          </a:solidFill>
                          <a:latin typeface="Poppins Bold"/>
                        </a:rPr>
                        <a:t>2024</a:t>
                      </a:r>
                    </a:p>
                  </a:txBody>
                  <a:tcPr anchor="ctr">
                    <a:solidFill>
                      <a:srgbClr val="31067E"/>
                    </a:solidFill>
                  </a:tcPr>
                </a:tc>
                <a:tc>
                  <a:txBody>
                    <a:bodyPr wrap="none"/>
                    <a:lstStyle/>
                    <a:p>
                      <a:pPr algn="ctr"/>
                      <a:r>
                        <a:rPr sz="570" b="1">
                          <a:solidFill>
                            <a:srgbClr val="FFFFFF"/>
                          </a:solidFill>
                          <a:latin typeface="Poppins Bold"/>
                        </a:rPr>
                        <a:t>2025</a:t>
                      </a:r>
                    </a:p>
                  </a:txBody>
                  <a:tcPr anchor="ctr">
                    <a:solidFill>
                      <a:srgbClr val="31067E"/>
                    </a:solidFill>
                  </a:tcPr>
                </a:tc>
                <a:tc>
                  <a:txBody>
                    <a:bodyPr wrap="none"/>
                    <a:lstStyle/>
                    <a:p>
                      <a:pPr algn="ctr"/>
                      <a:r>
                        <a:rPr sz="570" b="1">
                          <a:solidFill>
                            <a:srgbClr val="FFFFFF"/>
                          </a:solidFill>
                          <a:latin typeface="Poppins Bold"/>
                        </a:rPr>
                        <a:t>2026</a:t>
                      </a:r>
                    </a:p>
                  </a:txBody>
                  <a:tcPr anchor="ctr">
                    <a:solidFill>
                      <a:srgbClr val="31067E"/>
                    </a:solidFill>
                  </a:tcPr>
                </a:tc>
                <a:tc>
                  <a:txBody>
                    <a:bodyPr wrap="none"/>
                    <a:lstStyle/>
                    <a:p>
                      <a:pPr algn="ctr"/>
                      <a:r>
                        <a:rPr sz="570" b="1">
                          <a:solidFill>
                            <a:srgbClr val="FFFFFF"/>
                          </a:solidFill>
                          <a:latin typeface="Poppins Bold"/>
                        </a:rPr>
                        <a:t>2027</a:t>
                      </a:r>
                    </a:p>
                  </a:txBody>
                  <a:tcPr anchor="ctr">
                    <a:solidFill>
                      <a:srgbClr val="31067E"/>
                    </a:solidFill>
                  </a:tcPr>
                </a:tc>
                <a:tc>
                  <a:txBody>
                    <a:bodyPr wrap="none"/>
                    <a:lstStyle/>
                    <a:p>
                      <a:pPr algn="ctr"/>
                      <a:r>
                        <a:rPr sz="570" b="1">
                          <a:solidFill>
                            <a:srgbClr val="FFFFFF"/>
                          </a:solidFill>
                          <a:latin typeface="Poppins Bold"/>
                        </a:rPr>
                        <a:t>2028</a:t>
                      </a:r>
                    </a:p>
                  </a:txBody>
                  <a:tcPr anchor="ctr">
                    <a:solidFill>
                      <a:srgbClr val="31067E"/>
                    </a:solidFill>
                  </a:tcPr>
                </a:tc>
                <a:tc>
                  <a:txBody>
                    <a:bodyPr wrap="none"/>
                    <a:lstStyle/>
                    <a:p>
                      <a:pPr algn="ctr"/>
                      <a:r>
                        <a:rPr sz="570" b="1">
                          <a:solidFill>
                            <a:srgbClr val="FFFFFF"/>
                          </a:solidFill>
                          <a:latin typeface="Poppins Bold"/>
                        </a:rPr>
                        <a:t>2029</a:t>
                      </a:r>
                    </a:p>
                  </a:txBody>
                  <a:tcPr anchor="ctr">
                    <a:solidFill>
                      <a:srgbClr val="31067E"/>
                    </a:solidFill>
                  </a:tcPr>
                </a:tc>
                <a:tc>
                  <a:txBody>
                    <a:bodyPr wrap="none"/>
                    <a:lstStyle/>
                    <a:p>
                      <a:pPr algn="ctr"/>
                      <a:r>
                        <a:rPr sz="570" b="1">
                          <a:solidFill>
                            <a:srgbClr val="FFFFFF"/>
                          </a:solidFill>
                          <a:latin typeface="Poppins Bold"/>
                        </a:rPr>
                        <a:t>2030</a:t>
                      </a:r>
                    </a:p>
                  </a:txBody>
                  <a:tcPr anchor="ctr">
                    <a:solidFill>
                      <a:srgbClr val="31067E"/>
                    </a:solidFill>
                  </a:tcPr>
                </a:tc>
                <a:tc>
                  <a:txBody>
                    <a:bodyPr wrap="none"/>
                    <a:lstStyle/>
                    <a:p>
                      <a:pPr algn="ctr"/>
                      <a:r>
                        <a:rPr sz="570" b="1">
                          <a:solidFill>
                            <a:srgbClr val="FFFFFF"/>
                          </a:solidFill>
                          <a:latin typeface="Poppins Bold"/>
                        </a:rPr>
                        <a:t>2031</a:t>
                      </a:r>
                    </a:p>
                  </a:txBody>
                  <a:tcPr anchor="ctr">
                    <a:solidFill>
                      <a:srgbClr val="31067E"/>
                    </a:solidFill>
                  </a:tcPr>
                </a:tc>
                <a:tc>
                  <a:txBody>
                    <a:bodyPr wrap="none"/>
                    <a:lstStyle/>
                    <a:p>
                      <a:pPr algn="ctr"/>
                      <a:r>
                        <a:rPr sz="570" b="1">
                          <a:solidFill>
                            <a:srgbClr val="FFFFFF"/>
                          </a:solidFill>
                          <a:latin typeface="Poppins Bold"/>
                        </a:rPr>
                        <a:t>2032</a:t>
                      </a:r>
                    </a:p>
                  </a:txBody>
                  <a:tcPr anchor="ctr">
                    <a:solidFill>
                      <a:srgbClr val="31067E"/>
                    </a:solidFill>
                  </a:tcPr>
                </a:tc>
                <a:tc>
                  <a:txBody>
                    <a:bodyPr/>
                    <a:lstStyle/>
                    <a:p>
                      <a:pPr algn="ctr"/>
                      <a:r>
                        <a:rPr sz="800" b="1">
                          <a:solidFill>
                            <a:srgbClr val="FFFFFF"/>
                          </a:solidFill>
                          <a:latin typeface="Poppins Bold"/>
                        </a:rPr>
                        <a:t>CAGR (2025–2032)</a:t>
                      </a:r>
                    </a:p>
                  </a:txBody>
                  <a:tcPr anchor="ctr">
                    <a:solidFill>
                      <a:srgbClr val="31067E"/>
                    </a:solidFill>
                  </a:tcPr>
                </a:tc>
              </a:tr>
              <a:tr h="405993">
                <a:tc>
                  <a:txBody>
                    <a:bodyPr/>
                    <a:lstStyle/>
                    <a:p>
                      <a:pPr algn="ctr">
                        <a:defRPr sz="800" b="1">
                          <a:latin typeface="Poppins Bold"/>
                        </a:defRPr>
                      </a:pPr>
                      <a:r>
                        <a:t>Hardware</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Software</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3">
                <a:tc>
                  <a:txBody>
                    <a:bodyPr/>
                    <a:lstStyle/>
                    <a:p>
                      <a:pPr algn="ctr">
                        <a:defRPr sz="800" b="1">
                          <a:latin typeface="Poppins Bold"/>
                        </a:defRPr>
                      </a:pPr>
                      <a:r>
                        <a:t>Services</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05995">
                <a:tc>
                  <a:txBody>
                    <a:bodyPr/>
                    <a:lstStyle/>
                    <a:p>
                      <a:pPr algn="ctr">
                        <a:defRPr sz="800" b="1">
                          <a:latin typeface="Poppins Bold"/>
                        </a:defRPr>
                      </a:pPr>
                      <a:r>
                        <a:t>Total</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VIDEO SURVEILLANCE MARKET (USD BILLION)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LANDSCAPE</a:t>
            </a:r>
            <a:br>
              <a:rPr lang="en-US" sz="3200" dirty="0">
                <a:solidFill>
                  <a:schemeClr val="accent1"/>
                </a:solidFill>
              </a:rPr>
            </a:br>
            <a:r>
              <a:rPr lang="en-US" sz="1800" b="1" dirty="0">
                <a:solidFill>
                  <a:schemeClr val="tx1"/>
                </a:solidFill>
                <a:latin typeface="+mn-lt"/>
              </a:rPr>
              <a:t>Competitive Dashboard</a:t>
            </a:r>
            <a:br>
              <a:rPr lang="en-US" sz="1800" b="1" dirty="0">
                <a:solidFill>
                  <a:schemeClr val="tx1"/>
                </a:solidFill>
                <a:latin typeface="+mn-lt"/>
              </a:rPr>
            </a:br>
            <a:r>
              <a:rPr lang="en-US" sz="1800" b="1" dirty="0">
                <a:solidFill>
                  <a:schemeClr val="tx1"/>
                </a:solidFill>
                <a:latin typeface="+mn-lt"/>
              </a:rPr>
              <a:t>Market Positioning of Key Players, 2024</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2024</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VIDEO SURVEILLANCE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948153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15A8B-D17A-8011-4532-45445AE47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75DF2-29FC-CCCC-88DE-2A755BF01495}"/>
              </a:ext>
            </a:extLst>
          </p:cNvPr>
          <p:cNvSpPr>
            <a:spLocks noGrp="1"/>
          </p:cNvSpPr>
          <p:nvPr>
            <p:ph type="title"/>
          </p:nvPr>
        </p:nvSpPr>
        <p:spPr/>
        <p:txBody>
          <a:bodyPr/>
          <a:lstStyle/>
          <a:p>
            <a:r>
              <a:rPr lang="en-IN" dirty="0"/>
              <a:t>COMPETITIVE LANDSCAPE</a:t>
            </a:r>
          </a:p>
        </p:txBody>
      </p:sp>
      <p:pic>
        <p:nvPicPr>
          <p:cNvPr id="4" name="Picture 3">
            <a:extLst>
              <a:ext uri="{FF2B5EF4-FFF2-40B4-BE49-F238E27FC236}">
                <a16:creationId xmlns:a16="http://schemas.microsoft.com/office/drawing/2014/main" id="{BE5F54B6-B152-3159-7683-CD2B854730A8}"/>
              </a:ext>
            </a:extLst>
          </p:cNvPr>
          <p:cNvPicPr>
            <a:picLocks noChangeAspect="1"/>
          </p:cNvPicPr>
          <p:nvPr/>
        </p:nvPicPr>
        <p:blipFill>
          <a:blip r:embed="rId2"/>
          <a:srcRect b="7817"/>
          <a:stretch>
            <a:fillRect/>
          </a:stretch>
        </p:blipFill>
        <p:spPr>
          <a:xfrm>
            <a:off x="606966" y="1020932"/>
            <a:ext cx="5489034" cy="2703344"/>
          </a:xfrm>
          <a:prstGeom prst="rect">
            <a:avLst/>
          </a:prstGeom>
        </p:spPr>
      </p:pic>
      <p:sp>
        <p:nvSpPr>
          <p:cNvPr id="5" name="TextBox 16">
            <a:extLst>
              <a:ext uri="{FF2B5EF4-FFF2-40B4-BE49-F238E27FC236}">
                <a16:creationId xmlns:a16="http://schemas.microsoft.com/office/drawing/2014/main" id="{DB26F746-7CFA-6A52-BCBD-FE7F3ACAC72A}"/>
              </a:ext>
            </a:extLst>
          </p:cNvPr>
          <p:cNvSpPr txBox="1"/>
          <p:nvPr/>
        </p:nvSpPr>
        <p:spPr>
          <a:xfrm>
            <a:off x="732379" y="1507632"/>
            <a:ext cx="2315914" cy="427681"/>
          </a:xfrm>
          <a:prstGeom prst="rect">
            <a:avLst/>
          </a:prstGeom>
          <a:solidFill>
            <a:srgbClr val="FFFFFF"/>
          </a:solidFill>
          <a:ln w="12700">
            <a:miter lim="400000"/>
          </a:ln>
        </p:spPr>
        <p:txBody>
          <a:bodyPr wrap="square" lIns="22860" rIns="22860">
            <a:spAutoFit/>
          </a:bodyPr>
          <a:lstStyle/>
          <a:p>
            <a:pPr>
              <a:lnSpc>
                <a:spcPct val="150000"/>
              </a:lnSpc>
              <a:defRPr sz="2000">
                <a:solidFill>
                  <a:srgbClr val="000000"/>
                </a:solidFill>
                <a:latin typeface="Poppins Medium"/>
                <a:ea typeface="Poppins Medium"/>
                <a:cs typeface="Poppins Medium"/>
                <a:sym typeface="Poppins Medium"/>
              </a:defRPr>
            </a:pPr>
            <a:r>
              <a:rPr sz="500" dirty="0">
                <a:solidFill>
                  <a:srgbClr val="000000"/>
                </a:solidFill>
                <a:latin typeface="+mj-lt"/>
                <a:ea typeface="Cambria" panose="02040503050406030204" pitchFamily="18" charset="0"/>
                <a:cs typeface="Poppins Medium"/>
                <a:sym typeface="Poppins Medium"/>
              </a:rPr>
              <a:t>The following figure represents the market positioning of  Video Surveillance Market  players for the year 2024. The market positioning of the leading player is done considering the following points:</a:t>
            </a:r>
            <a:r>
              <a:rPr lang="en-US" sz="500" dirty="0">
                <a:solidFill>
                  <a:srgbClr val="000000"/>
                </a:solidFill>
                <a:latin typeface="+mj-lt"/>
                <a:ea typeface="Cambria" panose="02040503050406030204" pitchFamily="18" charset="0"/>
                <a:cs typeface="Poppins Medium"/>
                <a:sym typeface="Poppins Medium"/>
              </a:rPr>
              <a:t/>
            </a:r>
            <a:r>
              <a:rPr lang="en-US" sz="500" b="1" dirty="0">
                <a:solidFill>
                  <a:srgbClr val="7340CC"/>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IN"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r>
              <a:rPr lang="en-US" sz="500" dirty="0">
                <a:solidFill>
                  <a:srgbClr val="000000"/>
                </a:solidFill>
                <a:latin typeface="+mj-lt"/>
                <a:ea typeface="Cambria" panose="02040503050406030204" pitchFamily="18" charset="0"/>
                <a:cs typeface="Poppins Medium"/>
                <a:sym typeface="Poppins Medium"/>
              </a:rPr>
              <a:t/>
            </a:r>
            <a:r>
              <a:rPr sz="500" dirty="0">
                <a:solidFill>
                  <a:srgbClr val="000000"/>
                </a:solidFill>
                <a:latin typeface="+mj-lt"/>
                <a:ea typeface="Cambria" panose="02040503050406030204" pitchFamily="18" charset="0"/>
                <a:cs typeface="Poppins Medium"/>
                <a:sym typeface="Poppins Medium"/>
              </a:rPr>
              <a:t/>
            </a:r>
            <a:endParaRPr sz="500" dirty="0">
              <a:solidFill>
                <a:srgbClr val="000000"/>
              </a:solidFill>
              <a:latin typeface="+mj-lt"/>
              <a:ea typeface="Cambria" panose="02040503050406030204" pitchFamily="18" charset="0"/>
              <a:cs typeface="Poppins Medium"/>
              <a:sym typeface="Calibri" panose="020F0502020204030204"/>
            </a:endParaRPr>
          </a:p>
        </p:txBody>
      </p:sp>
      <p:pic>
        <p:nvPicPr>
          <p:cNvPr id="7" name="Picture 6">
            <a:extLst>
              <a:ext uri="{FF2B5EF4-FFF2-40B4-BE49-F238E27FC236}">
                <a16:creationId xmlns:a16="http://schemas.microsoft.com/office/drawing/2014/main" id="{082E6D5D-5CEF-5EEA-0B07-39F17B7A732F}"/>
              </a:ext>
            </a:extLst>
          </p:cNvPr>
          <p:cNvPicPr>
            <a:picLocks noChangeAspect="1"/>
          </p:cNvPicPr>
          <p:nvPr/>
        </p:nvPicPr>
        <p:blipFill>
          <a:blip r:embed="rId3"/>
          <a:srcRect b="7308"/>
          <a:stretch>
            <a:fillRect/>
          </a:stretch>
        </p:blipFill>
        <p:spPr>
          <a:xfrm>
            <a:off x="6310988" y="1020930"/>
            <a:ext cx="5458871" cy="2703345"/>
          </a:xfrm>
          <a:prstGeom prst="rect">
            <a:avLst/>
          </a:prstGeom>
        </p:spPr>
      </p:pic>
      <p:pic>
        <p:nvPicPr>
          <p:cNvPr id="8" name="Picture 7">
            <a:extLst>
              <a:ext uri="{FF2B5EF4-FFF2-40B4-BE49-F238E27FC236}">
                <a16:creationId xmlns:a16="http://schemas.microsoft.com/office/drawing/2014/main" id="{5A1955FE-FB05-2B6C-1F60-FAD3D0D92568}"/>
              </a:ext>
            </a:extLst>
          </p:cNvPr>
          <p:cNvPicPr>
            <a:picLocks noChangeAspect="1"/>
          </p:cNvPicPr>
          <p:nvPr/>
        </p:nvPicPr>
        <p:blipFill>
          <a:blip r:embed="rId4"/>
          <a:srcRect b="11579"/>
          <a:stretch>
            <a:fillRect/>
          </a:stretch>
        </p:blipFill>
        <p:spPr>
          <a:xfrm>
            <a:off x="606966" y="3919708"/>
            <a:ext cx="5489034" cy="2433468"/>
          </a:xfrm>
          <a:prstGeom prst="rect">
            <a:avLst/>
          </a:prstGeom>
        </p:spPr>
      </p:pic>
      <p:pic>
        <p:nvPicPr>
          <p:cNvPr id="10" name="Picture 9">
            <a:extLst>
              <a:ext uri="{FF2B5EF4-FFF2-40B4-BE49-F238E27FC236}">
                <a16:creationId xmlns:a16="http://schemas.microsoft.com/office/drawing/2014/main" id="{8D065731-CEC4-FBCA-EBC9-8CDF226F5E79}"/>
              </a:ext>
            </a:extLst>
          </p:cNvPr>
          <p:cNvPicPr>
            <a:picLocks noChangeAspect="1"/>
          </p:cNvPicPr>
          <p:nvPr/>
        </p:nvPicPr>
        <p:blipFill>
          <a:blip r:embed="rId5"/>
          <a:srcRect b="10281"/>
          <a:stretch>
            <a:fillRect/>
          </a:stretch>
        </p:blipFill>
        <p:spPr>
          <a:xfrm>
            <a:off x="6310988" y="3919704"/>
            <a:ext cx="5366662" cy="2433467"/>
          </a:xfrm>
          <a:prstGeom prst="rect">
            <a:avLst/>
          </a:prstGeom>
        </p:spPr>
      </p:pic>
    </p:spTree>
    <p:extLst>
      <p:ext uri="{BB962C8B-B14F-4D97-AF65-F5344CB8AC3E}">
        <p14:creationId xmlns:p14="http://schemas.microsoft.com/office/powerpoint/2010/main" val="2609631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64009005"/>
              </p:ext>
            </p:extLst>
          </p:nvPr>
        </p:nvGraphicFramePr>
        <p:xfrm>
          <a:off x="463127" y="1220507"/>
          <a:ext cx="11271673" cy="455492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Hikvision (China)</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China</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59,689</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12.88 billion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Industry Type</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2001</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VIDEO SURVEILLANCE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2654357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A7FF3-16E5-0DF8-1551-309973618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48073-DC4D-46C7-218F-1170AE50FB8D}"/>
              </a:ext>
            </a:extLst>
          </p:cNvPr>
          <p:cNvSpPr>
            <a:spLocks noGrp="1"/>
          </p:cNvSpPr>
          <p:nvPr>
            <p:ph type="title"/>
          </p:nvPr>
        </p:nvSpPr>
        <p:spPr/>
        <p:txBody>
          <a:bodyPr>
            <a:normAutofit/>
          </a:bodyPr>
          <a:lstStyle/>
          <a:p>
            <a:r>
              <a:rPr lang="en-IN" sz="1800" b="1" dirty="0">
                <a:latin typeface="Poppins"/>
              </a:rPr>
              <a:t>HIKVISION (CHINA) - COMPANY OVERVIEW</a:t>
            </a:r>
            <a:r>
              <a:rPr lang="en-US" b="1" dirty="0"/>
              <a:t/>
            </a:r>
          </a:p>
        </p:txBody>
      </p:sp>
      <p:graphicFrame>
        <p:nvGraphicFramePr>
          <p:cNvPr id="8" name="Table 9">
            <a:extLst>
              <a:ext uri="{FF2B5EF4-FFF2-40B4-BE49-F238E27FC236}">
                <a16:creationId xmlns:a16="http://schemas.microsoft.com/office/drawing/2014/main" id="{80FCC106-CABE-BEDA-A98A-F24ABE3C57AD}"/>
              </a:ext>
            </a:extLst>
          </p:cNvPr>
          <p:cNvGraphicFramePr/>
          <p:nvPr>
            <p:extLst>
              <p:ext uri="{D42A27DB-BD31-4B8C-83A1-F6EECF244321}">
                <p14:modId xmlns:p14="http://schemas.microsoft.com/office/powerpoint/2010/main" val="1627603488"/>
              </p:ext>
            </p:extLst>
          </p:nvPr>
        </p:nvGraphicFramePr>
        <p:xfrm>
          <a:off x="695323" y="1242561"/>
          <a:ext cx="4154904" cy="2527943"/>
        </p:xfrm>
        <a:graphic>
          <a:graphicData uri="http://schemas.openxmlformats.org/drawingml/2006/table">
            <a:tbl>
              <a:tblPr firstRow="1" bandRow="1">
                <a:tableStyleId>{74C1A8A3-306A-4EB7-A6B1-4F7E0EB9C5D6}</a:tableStyleId>
              </a:tblPr>
              <a:tblGrid>
                <a:gridCol w="1938291">
                  <a:extLst>
                    <a:ext uri="{9D8B030D-6E8A-4147-A177-3AD203B41FA5}">
                      <a16:colId xmlns:a16="http://schemas.microsoft.com/office/drawing/2014/main" val="20000"/>
                    </a:ext>
                  </a:extLst>
                </a:gridCol>
                <a:gridCol w="2216613">
                  <a:extLst>
                    <a:ext uri="{9D8B030D-6E8A-4147-A177-3AD203B41FA5}">
                      <a16:colId xmlns:a16="http://schemas.microsoft.com/office/drawing/2014/main" val="20001"/>
                    </a:ext>
                  </a:extLst>
                </a:gridCol>
              </a:tblGrid>
              <a:tr h="688119">
                <a:tc gridSpan="2">
                  <a:txBody>
                    <a:bodyPr/>
                    <a:lstStyle/>
                    <a:p>
                      <a:pPr marL="108000" algn="l" defTabSz="1259840"/>
                      <a:endParaRPr lang="en-US" sz="1200" b="1" dirty="0">
                        <a:solidFill>
                          <a:schemeClr val="bg1"/>
                        </a:solidFill>
                        <a:latin typeface="Poppins" panose="00000500000000000000" pitchFamily="2" charset="0"/>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indent="26035" algn="ctr" defTabSz="2438400" hangingPunct="1">
                        <a:spcBef>
                          <a:spcPts val="200"/>
                        </a:spcBef>
                        <a:defRPr/>
                      </a:pPr>
                      <a:endParaRPr lang="en-IN" sz="220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extLst>
                  <a:ext uri="{0D108BD9-81ED-4DB2-BD59-A6C34878D82A}">
                    <a16:rowId xmlns:a16="http://schemas.microsoft.com/office/drawing/2014/main" val="3798553887"/>
                  </a:ext>
                </a:extLst>
              </a:tr>
              <a:tr h="349246">
                <a:tc>
                  <a:txBody>
                    <a:bodyPr/>
                    <a:lstStyle/>
                    <a:p>
                      <a:pPr marL="93663" indent="0" algn="l" defTabSz="1259840" rtl="0" eaLnBrk="1" latinLnBrk="0" hangingPunct="1">
                        <a:spcBef>
                          <a:spcPts val="0"/>
                        </a:spcBef>
                      </a:pPr>
                      <a:r>
                        <a:rPr sz="1050" b="1" kern="1200">
                          <a:solidFill>
                            <a:schemeClr val="dk1"/>
                          </a:solidFill>
                          <a:latin typeface="Poppins" panose="00000500000000000000" pitchFamily="2" charset="0"/>
                          <a:ea typeface="+mn-ea"/>
                          <a:cs typeface="Poppins" panose="00000500000000000000" pitchFamily="2" charset="0"/>
                          <a:sym typeface="Poppins Medium"/>
                        </a:rPr>
                        <a:t>Established</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2001</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297202">
                <a:tc>
                  <a:txBody>
                    <a:bodyPr/>
                    <a:lstStyle/>
                    <a:p>
                      <a:pPr marL="93663" indent="0" algn="l" defTabSz="1259840" rtl="0" eaLnBrk="1" latinLnBrk="0" hangingPunct="1">
                        <a:spcBef>
                          <a:spcPts val="0"/>
                        </a:spcBef>
                      </a:pPr>
                      <a:r>
                        <a:rPr sz="1050" b="1" kern="1200" dirty="0">
                          <a:solidFill>
                            <a:schemeClr val="dk1"/>
                          </a:solidFill>
                          <a:latin typeface="Poppins" panose="00000500000000000000" pitchFamily="2" charset="0"/>
                          <a:ea typeface="+mn-ea"/>
                          <a:cs typeface="Poppins" panose="00000500000000000000" pitchFamily="2" charset="0"/>
                          <a:sym typeface="Poppins Medium"/>
                        </a:rPr>
                        <a:t>Headquarter</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China</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297202">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Ownership</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55911883"/>
                  </a:ext>
                </a:extLst>
              </a:tr>
              <a:tr h="301770">
                <a:tc>
                  <a:txBody>
                    <a:bodyPr/>
                    <a:lstStyle/>
                    <a:p>
                      <a:pPr marL="93663" indent="0" algn="l" defTabSz="1259840" rtl="0" eaLnBrk="1" latinLnBrk="0" hangingPunct="1">
                        <a:spcBef>
                          <a:spcPts val="0"/>
                        </a:spcBef>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Revenue (US$)- 2024</a:t>
                      </a:r>
                      <a:endParaRPr sz="1050" b="1" kern="1200" dirty="0">
                        <a:solidFill>
                          <a:schemeClr val="dk1"/>
                        </a:solidFill>
                        <a:latin typeface="Poppins" panose="00000500000000000000" pitchFamily="2" charset="0"/>
                        <a:ea typeface="+mn-ea"/>
                        <a:cs typeface="Poppins" panose="00000500000000000000" pitchFamily="2" charset="0"/>
                        <a:sym typeface="Poppins Medium"/>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IN" sz="1050" dirty="0">
                          <a:latin typeface="Poppins" panose="00000500000000000000"/>
                        </a:rPr>
                        <a:t>12.88 billion</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latin typeface="Poppins" panose="00000500000000000000" pitchFamily="2" charset="0"/>
                          <a:ea typeface="+mn-ea"/>
                          <a:cs typeface="Poppins" panose="00000500000000000000" pitchFamily="2" charset="0"/>
                          <a:sym typeface="Poppins Medium"/>
                        </a:rPr>
                        <a:t>No. of Employees (2024)</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050" dirty="0">
                          <a:latin typeface="+mn-lt"/>
                        </a:rPr>
                        <a:t>59,689</a:t>
                      </a:r>
                      <a:endParaRPr lang="en-IN" sz="1050" dirty="0">
                        <a:latin typeface="+mn-lt"/>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297202">
                <a:tc>
                  <a:txBody>
                    <a:bodyPr/>
                    <a:lstStyle/>
                    <a:p>
                      <a:pPr marL="93663" marR="0" lvl="0" indent="0" algn="l" defTabSz="1259840" rtl="0" eaLnBrk="1" fontAlgn="auto" latinLnBrk="0" hangingPunct="1">
                        <a:lnSpc>
                          <a:spcPct val="100000"/>
                        </a:lnSpc>
                        <a:spcBef>
                          <a:spcPts val="0"/>
                        </a:spcBef>
                        <a:spcAft>
                          <a:spcPts val="0"/>
                        </a:spcAft>
                        <a:buClrTx/>
                        <a:buSzTx/>
                        <a:buFontTx/>
                        <a:buNone/>
                        <a:tabLst/>
                        <a:defRPr/>
                      </a:pPr>
                      <a:r>
                        <a:rPr lang="en-US" sz="1050" b="1" kern="1200">
                          <a:solidFill>
                            <a:schemeClr val="dk1"/>
                          </a:solidFill>
                          <a:latin typeface="Poppins" panose="00000500000000000000" pitchFamily="2" charset="0"/>
                          <a:ea typeface="+mn-ea"/>
                          <a:cs typeface="Poppins" panose="00000500000000000000" pitchFamily="2" charset="0"/>
                          <a:sym typeface="Poppins Medium"/>
                        </a:rPr>
                        <a:t>Website</a:t>
                      </a: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050" dirty="0">
                          <a:latin typeface="+mn-lt"/>
                        </a:rPr>
                        <a:t>hikvision.com</a:t>
                      </a:r>
                      <a:endParaRPr lang="en-IN" sz="1050" dirty="0">
                        <a:latin typeface="Poppins" panose="00000500000000000000"/>
                      </a:endParaRPr>
                    </a:p>
                  </a:txBody>
                  <a:tcPr marL="45600" marR="45600" marT="45600" marB="4560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326748"/>
                  </a:ext>
                </a:extLst>
              </a:tr>
            </a:tbl>
          </a:graphicData>
        </a:graphic>
      </p:graphicFrame>
      <p:graphicFrame>
        <p:nvGraphicFramePr>
          <p:cNvPr id="12" name="Table 3">
            <a:extLst>
              <a:ext uri="{FF2B5EF4-FFF2-40B4-BE49-F238E27FC236}">
                <a16:creationId xmlns:a16="http://schemas.microsoft.com/office/drawing/2014/main" id="{A35D9396-4E43-C1D6-4FF1-6833DE1E7780}"/>
              </a:ext>
            </a:extLst>
          </p:cNvPr>
          <p:cNvGraphicFramePr>
            <a:graphicFrameLocks noGrp="1"/>
          </p:cNvGraphicFramePr>
          <p:nvPr>
            <p:extLst>
              <p:ext uri="{D42A27DB-BD31-4B8C-83A1-F6EECF244321}">
                <p14:modId xmlns:p14="http://schemas.microsoft.com/office/powerpoint/2010/main" val="1886788950"/>
              </p:ext>
            </p:extLst>
          </p:nvPr>
        </p:nvGraphicFramePr>
        <p:xfrm>
          <a:off x="695322" y="4127818"/>
          <a:ext cx="10931661" cy="1582853"/>
        </p:xfrm>
        <a:graphic>
          <a:graphicData uri="http://schemas.openxmlformats.org/drawingml/2006/table">
            <a:tbl>
              <a:tblPr firstRow="1" bandRow="1">
                <a:tableStyleId>{5C22544A-7EE6-4342-B048-85BDC9FD1C3A}</a:tableStyleId>
              </a:tblPr>
              <a:tblGrid>
                <a:gridCol w="3508218">
                  <a:extLst>
                    <a:ext uri="{9D8B030D-6E8A-4147-A177-3AD203B41FA5}">
                      <a16:colId xmlns:a16="http://schemas.microsoft.com/office/drawing/2014/main" val="20000"/>
                    </a:ext>
                  </a:extLst>
                </a:gridCol>
                <a:gridCol w="7423443">
                  <a:extLst>
                    <a:ext uri="{9D8B030D-6E8A-4147-A177-3AD203B41FA5}">
                      <a16:colId xmlns:a16="http://schemas.microsoft.com/office/drawing/2014/main" val="20001"/>
                    </a:ext>
                  </a:extLst>
                </a:gridCol>
              </a:tblGrid>
              <a:tr h="331439">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PRODUCT/SERVICE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PRODUCT/SERVICE 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251414">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just">
                        <a:lnSpc>
                          <a:spcPct val="150000"/>
                        </a:lnSpc>
                      </a:pPr>
                      <a:endParaRPr lang="en-US" sz="900" dirty="0"/>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3" name="Rectangle 12">
            <a:extLst>
              <a:ext uri="{FF2B5EF4-FFF2-40B4-BE49-F238E27FC236}">
                <a16:creationId xmlns:a16="http://schemas.microsoft.com/office/drawing/2014/main" id="{668BFAC4-1F2F-05B9-1412-E6C86F139499}"/>
              </a:ext>
            </a:extLst>
          </p:cNvPr>
          <p:cNvSpPr/>
          <p:nvPr/>
        </p:nvSpPr>
        <p:spPr>
          <a:xfrm>
            <a:off x="4952863" y="924120"/>
            <a:ext cx="6674122"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Company Overview">
            <a:extLst>
              <a:ext uri="{FF2B5EF4-FFF2-40B4-BE49-F238E27FC236}">
                <a16:creationId xmlns:a16="http://schemas.microsoft.com/office/drawing/2014/main" id="{1A424E10-5483-6500-9138-30799E1AB951}"/>
              </a:ext>
            </a:extLst>
          </p:cNvPr>
          <p:cNvSpPr txBox="1"/>
          <p:nvPr/>
        </p:nvSpPr>
        <p:spPr>
          <a:xfrm>
            <a:off x="7780839" y="933263"/>
            <a:ext cx="990385"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OVERVIEW</a:t>
            </a:r>
          </a:p>
        </p:txBody>
      </p:sp>
      <p:sp>
        <p:nvSpPr>
          <p:cNvPr id="16" name="Rectangle 15">
            <a:extLst>
              <a:ext uri="{FF2B5EF4-FFF2-40B4-BE49-F238E27FC236}">
                <a16:creationId xmlns:a16="http://schemas.microsoft.com/office/drawing/2014/main" id="{28682D1A-EF00-39C7-7386-F43FA25C9456}"/>
              </a:ext>
            </a:extLst>
          </p:cNvPr>
          <p:cNvSpPr/>
          <p:nvPr/>
        </p:nvSpPr>
        <p:spPr>
          <a:xfrm>
            <a:off x="685991" y="924119"/>
            <a:ext cx="4154903" cy="33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17" name="Company Overview">
            <a:extLst>
              <a:ext uri="{FF2B5EF4-FFF2-40B4-BE49-F238E27FC236}">
                <a16:creationId xmlns:a16="http://schemas.microsoft.com/office/drawing/2014/main" id="{4AEF8D90-B701-7271-2B0F-2C399D5AC5BB}"/>
              </a:ext>
            </a:extLst>
          </p:cNvPr>
          <p:cNvSpPr txBox="1"/>
          <p:nvPr/>
        </p:nvSpPr>
        <p:spPr>
          <a:xfrm>
            <a:off x="1803739" y="951152"/>
            <a:ext cx="2099663"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prstClr val="white"/>
                </a:solidFill>
                <a:effectLst/>
                <a:uLnTx/>
                <a:uFillTx/>
                <a:latin typeface="Poppins bold"/>
                <a:ea typeface="+mn-ea"/>
                <a:cs typeface="Poppins Medium" panose="00000600000000000000" pitchFamily="2" charset="0"/>
              </a:rPr>
              <a:t>COMPANY AT A GLANCE</a:t>
            </a:r>
          </a:p>
        </p:txBody>
      </p:sp>
      <p:sp>
        <p:nvSpPr>
          <p:cNvPr id="19" name="Rectangle 18">
            <a:extLst>
              <a:ext uri="{FF2B5EF4-FFF2-40B4-BE49-F238E27FC236}">
                <a16:creationId xmlns:a16="http://schemas.microsoft.com/office/drawing/2014/main" id="{677B0E1D-7533-AB9C-86AA-77AB31BA75B0}"/>
              </a:ext>
            </a:extLst>
          </p:cNvPr>
          <p:cNvSpPr/>
          <p:nvPr/>
        </p:nvSpPr>
        <p:spPr>
          <a:xfrm>
            <a:off x="685991" y="3837553"/>
            <a:ext cx="10931661" cy="290266"/>
          </a:xfrm>
          <a:prstGeom prst="rect">
            <a:avLst/>
          </a:prstGeom>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sp>
        <p:nvSpPr>
          <p:cNvPr id="20" name="Company Overview">
            <a:extLst>
              <a:ext uri="{FF2B5EF4-FFF2-40B4-BE49-F238E27FC236}">
                <a16:creationId xmlns:a16="http://schemas.microsoft.com/office/drawing/2014/main" id="{551236FD-706E-7069-B798-DEE00537D9DD}"/>
              </a:ext>
            </a:extLst>
          </p:cNvPr>
          <p:cNvSpPr txBox="1"/>
          <p:nvPr/>
        </p:nvSpPr>
        <p:spPr>
          <a:xfrm>
            <a:off x="4840894" y="3863930"/>
            <a:ext cx="2636670" cy="302376"/>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dirty="0">
                <a:ln>
                  <a:noFill/>
                </a:ln>
                <a:solidFill>
                  <a:prstClr val="white"/>
                </a:solidFill>
                <a:effectLst/>
                <a:uLnTx/>
                <a:uFillTx/>
                <a:latin typeface="Poppins bold"/>
                <a:ea typeface="+mn-ea"/>
                <a:cs typeface="Poppins Medium" panose="00000600000000000000" pitchFamily="2" charset="0"/>
              </a:rPr>
              <a:t>PRODUCT/SERVICE PORTFOLIO</a:t>
            </a:r>
          </a:p>
        </p:txBody>
      </p:sp>
      <p:sp>
        <p:nvSpPr>
          <p:cNvPr id="15" name="Rectangle: Rounded Corners 18">
            <a:extLst>
              <a:ext uri="{FF2B5EF4-FFF2-40B4-BE49-F238E27FC236}">
                <a16:creationId xmlns:a16="http://schemas.microsoft.com/office/drawing/2014/main" id="{7A7D4AFA-1220-4C02-A4CE-CB7E889F99A1}"/>
              </a:ext>
            </a:extLst>
          </p:cNvPr>
          <p:cNvSpPr/>
          <p:nvPr/>
        </p:nvSpPr>
        <p:spPr>
          <a:xfrm>
            <a:off x="4962827" y="1269737"/>
            <a:ext cx="6674122" cy="242298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Hikvision designs and supplies video surveillance systems spanning AI-enabled network cameras, recorders, video management software, access control and intercoms, serving public and private-sector applications from city surveillance to retail and logistics. The company continues to build an AIoT platform strategy, combining edge analytics with centralized management through HikCentral and cloud-managed services. International operations remain a growth focus alongside domestic security and new businesses such as robotics and smart collaboration. It has faced heightened regulatory scrutiny; a 2022 FCC equipment-approval ban was upheld by a U.S. court in February 2025, and a Canadian shutdown order is under legal challenge. In late 2024, subsidiaries exited several Xinjiang contracts.</a:t>
            </a:r>
            <a:r>
              <a:rPr kumimoji="0" lang="en-US" sz="9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
            </a:r>
          </a:p>
        </p:txBody>
      </p:sp>
      <p:sp>
        <p:nvSpPr>
          <p:cNvPr id="22" name="TextBox 21">
            <a:extLst>
              <a:ext uri="{FF2B5EF4-FFF2-40B4-BE49-F238E27FC236}">
                <a16:creationId xmlns:a16="http://schemas.microsoft.com/office/drawing/2014/main" id="{AF288DD4-4208-4D47-9E6A-6DA0907ABBF3}"/>
              </a:ext>
            </a:extLst>
          </p:cNvPr>
          <p:cNvSpPr txBox="1"/>
          <p:nvPr/>
        </p:nvSpPr>
        <p:spPr>
          <a:xfrm>
            <a:off x="4165276" y="4450277"/>
            <a:ext cx="7331402" cy="488211"/>
          </a:xfrm>
          <a:prstGeom prst="rect">
            <a:avLst/>
          </a:prstGeom>
          <a:noFill/>
        </p:spPr>
        <p:txBody>
          <a:bodyPr wrap="square" rtlCol="0">
            <a:spAutoFit/>
          </a:bodyPr>
          <a:lstStyle/>
          <a:p>
            <a:pPr>
              <a:lnSpc>
                <a:spcPct val="150000"/>
              </a:lnSpc>
            </a:pPr>
            <a:r>
              <a:rPr lang="en-US" sz="900" b="0" kern="1200" dirty="0">
                <a:solidFill>
                  <a:schemeClr val="dk1"/>
                </a:solidFill>
                <a:effectLst/>
                <a:latin typeface="+mn-lt"/>
                <a:ea typeface="+mn-ea"/>
                <a:cs typeface="+mn-cs"/>
              </a:rPr>
              <a:t>Hikvision’s DeepinView Series AI Network Cameras combine on‑device deep learning with intelligent analytics, including vehicle and person classification, face detection, and perimeter protection. They deliver high‑quality imaging with DarkFighter and ColorVu options, H.265+ compression, and cybersecurity hardening, integrating with HikCentral and ONVIF systems for scalable video surveillance deployments across enterprises.</a:t>
            </a:r>
          </a:p>
          <a:p>
            <a:pPr>
              <a:lnSpc>
                <a:spcPct val="150000"/>
              </a:lnSpc>
            </a:pPr>
            <a:endParaRPr lang="en-US" sz="900" dirty="0"/>
          </a:p>
        </p:txBody>
      </p:sp>
      <p:sp>
        <p:nvSpPr>
          <p:cNvPr id="3" name="TextBox 2">
            <a:extLst>
              <a:ext uri="{FF2B5EF4-FFF2-40B4-BE49-F238E27FC236}">
                <a16:creationId xmlns:a16="http://schemas.microsoft.com/office/drawing/2014/main" id="{433F7B15-A9E3-4C53-859B-036DBBD806F8}"/>
              </a:ext>
            </a:extLst>
          </p:cNvPr>
          <p:cNvSpPr txBox="1"/>
          <p:nvPr/>
        </p:nvSpPr>
        <p:spPr>
          <a:xfrm>
            <a:off x="834862" y="4804291"/>
            <a:ext cx="3190875" cy="369332"/>
          </a:xfrm>
          <a:prstGeom prst="rect">
            <a:avLst/>
          </a:prstGeom>
          <a:noFill/>
        </p:spPr>
        <p:txBody>
          <a:bodyPr wrap="square" rtlCol="0">
            <a:spAutoFit/>
          </a:bodyPr>
          <a:lstStyle/>
          <a:p>
            <a:pPr algn="ctr"/>
            <a:r>
              <a:rPr kumimoji="0" lang="en-US" sz="900" b="0" i="0" u="none" strike="noStrike" cap="none" spc="0" normalizeH="0" baseline="0" dirty="0">
                <a:ln>
                  <a:noFill/>
                </a:ln>
                <a:solidFill>
                  <a:schemeClr val="tx1"/>
                </a:solidFill>
                <a:effectLst/>
                <a:uFillTx/>
                <a:latin typeface="Poppins" panose="00000500000000000000" pitchFamily="2" charset="0"/>
                <a:ea typeface="Cambria" panose="02040503050406030204" pitchFamily="18" charset="0"/>
                <a:cs typeface="Poppins" panose="00000500000000000000" pitchFamily="2" charset="0"/>
                <a:sym typeface="Poppins Bold"/>
              </a:rPr>
              <a:t>DeepinView Series AI Network Cameras</a:t>
            </a:r>
          </a:p>
          <a:p>
            <a:pPr algn="ctr"/>
            <a:endParaRPr lang="en-US" sz="900" dirty="0"/>
          </a:p>
        </p:txBody>
      </p:sp>
    </p:spTree>
    <p:extLst>
      <p:ext uri="{BB962C8B-B14F-4D97-AF65-F5344CB8AC3E}">
        <p14:creationId xmlns:p14="http://schemas.microsoft.com/office/powerpoint/2010/main" val="1013400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HIKVISION (CHINA)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HIKVISION (CHINA)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HIKVISION (CHINA)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a:extLst>
              <a:ext uri="{FF2B5EF4-FFF2-40B4-BE49-F238E27FC236}">
                <a16:creationId xmlns:a16="http://schemas.microsoft.com/office/drawing/2014/main" id="{806347BA-18D7-4E53-A7C1-76B926A3798F}"/>
              </a:ext>
            </a:extLst>
          </p:cNvPr>
          <p:cNvGraphicFramePr>
            <a:graphicFrameLocks/>
          </p:cNvGraphicFramePr>
          <p:nvPr>
            <p:extLst>
              <p:ext uri="{D42A27DB-BD31-4B8C-83A1-F6EECF244321}">
                <p14:modId xmlns:p14="http://schemas.microsoft.com/office/powerpoint/2010/main" val="3763943238"/>
              </p:ext>
            </p:extLst>
          </p:nvPr>
        </p:nvGraphicFramePr>
        <p:xfrm>
          <a:off x="819947" y="1209436"/>
          <a:ext cx="5328467" cy="23012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C2268ECE-E7B0-42BC-B040-D86E50BEF8AB}"/>
              </a:ext>
            </a:extLst>
          </p:cNvPr>
          <p:cNvGraphicFramePr>
            <a:graphicFrameLocks/>
          </p:cNvGraphicFramePr>
          <p:nvPr>
            <p:extLst>
              <p:ext uri="{D42A27DB-BD31-4B8C-83A1-F6EECF244321}">
                <p14:modId xmlns:p14="http://schemas.microsoft.com/office/powerpoint/2010/main" val="2126324649"/>
              </p:ext>
            </p:extLst>
          </p:nvPr>
        </p:nvGraphicFramePr>
        <p:xfrm>
          <a:off x="6148414" y="1344351"/>
          <a:ext cx="5223640" cy="230120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34507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HIKVISION (CHINA)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VIDEO SURVEILLANCE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1">
                          <a:solidFill>
                            <a:srgbClr val="7030A0"/>
                          </a:solidFill>
                          <a:latin typeface="Poppins"/>
                        </a:defRPr>
                      </a:pPr>
                      <a:r>
                        <a:t>1. Introduction</a:t>
                      </a:r>
                    </a:p>
                  </a:txBody>
                  <a:tcPr>
                    <a:noFill/>
                    <a:lnL>
                      <a:noFill/>
                    </a:lnL>
                    <a:lnR>
                      <a:noFill/>
                    </a:lnR>
                    <a:lnT>
                      <a:noFill/>
                    </a:lnT>
                    <a:lnB>
                      <a:noFill/>
                    </a:lnB>
                  </a:tcPr>
                </a:tc>
                <a:tc>
                  <a:txBody>
                    <a:bodyPr/>
                    <a:lstStyle/>
                    <a:p>
                      <a:pPr>
                        <a:defRPr sz="1100" b="0">
                          <a:solidFill>
                            <a:srgbClr val="000000"/>
                          </a:solidFill>
                          <a:latin typeface="Poppins"/>
                        </a:defRPr>
                      </a:pPr>
                      <a:r>
                        <a:t>          4.5. Demand Side Trends</a:t>
                      </a:r>
                    </a:p>
                  </a:txBody>
                  <a:tcPr>
                    <a:noFill/>
                    <a:lnL>
                      <a:noFill/>
                    </a:lnL>
                    <a:lnR>
                      <a:noFill/>
                    </a:lnR>
                    <a:lnT>
                      <a:noFill/>
                    </a:lnT>
                    <a:lnB>
                      <a:noFill/>
                    </a:lnB>
                  </a:tcPr>
                </a:tc>
              </a:tr>
              <a:tr h="322729">
                <a:tc>
                  <a:txBody>
                    <a:bodyPr/>
                    <a:lstStyle/>
                    <a:p>
                      <a:pPr>
                        <a:defRPr sz="1100" b="0">
                          <a:solidFill>
                            <a:srgbClr val="000000"/>
                          </a:solidFill>
                          <a:latin typeface="Poppins"/>
                        </a:defRPr>
                      </a:pPr>
                      <a:r>
                        <a:t>          1.1. Objectives of the Study</a:t>
                      </a:r>
                    </a:p>
                  </a:txBody>
                  <a:tcPr>
                    <a:noFill/>
                    <a:lnL>
                      <a:noFill/>
                    </a:lnL>
                    <a:lnR>
                      <a:noFill/>
                    </a:lnR>
                    <a:lnT>
                      <a:noFill/>
                    </a:lnT>
                    <a:lnB>
                      <a:noFill/>
                    </a:lnB>
                  </a:tcPr>
                </a:tc>
                <a:tc>
                  <a:txBody>
                    <a:bodyPr/>
                    <a:lstStyle/>
                    <a:p>
                      <a:pPr>
                        <a:defRPr sz="1100" b="0">
                          <a:solidFill>
                            <a:srgbClr val="000000"/>
                          </a:solidFill>
                          <a:latin typeface="Poppins"/>
                        </a:defRPr>
                      </a:pPr>
                      <a:r>
                        <a:t>          4.6. Porter's Analysis &amp; Impact</a:t>
                      </a:r>
                    </a:p>
                  </a:txBody>
                  <a:tcPr>
                    <a:noFill/>
                    <a:lnL>
                      <a:noFill/>
                    </a:lnL>
                    <a:lnR>
                      <a:noFill/>
                    </a:lnR>
                    <a:lnT>
                      <a:noFill/>
                    </a:lnT>
                    <a:lnB>
                      <a:noFill/>
                    </a:lnB>
                  </a:tcPr>
                </a:tc>
              </a:tr>
              <a:tr h="322729">
                <a:tc>
                  <a:txBody>
                    <a:bodyPr/>
                    <a:lstStyle/>
                    <a:p>
                      <a:pPr>
                        <a:defRPr sz="1100" b="0">
                          <a:solidFill>
                            <a:srgbClr val="000000"/>
                          </a:solidFill>
                          <a:latin typeface="P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ppins"/>
                        </a:defRPr>
                      </a:pPr>
                      <a:r>
                        <a:t>                    4.6.1. Competitive Rivalry</a:t>
                      </a:r>
                    </a:p>
                  </a:txBody>
                  <a:tcPr>
                    <a:noFill/>
                    <a:lnL>
                      <a:noFill/>
                    </a:lnL>
                    <a:lnR>
                      <a:noFill/>
                    </a:lnR>
                    <a:lnT>
                      <a:noFill/>
                    </a:lnT>
                    <a:lnB>
                      <a:noFill/>
                    </a:lnB>
                  </a:tcPr>
                </a:tc>
              </a:tr>
              <a:tr h="322729">
                <a:tc>
                  <a:txBody>
                    <a:bodyPr/>
                    <a:lstStyle/>
                    <a:p>
                      <a:pPr>
                        <a:defRPr sz="1100" b="1">
                          <a:solidFill>
                            <a:srgbClr val="7030A0"/>
                          </a:solidFill>
                          <a:latin typeface="Poppins"/>
                        </a:defRPr>
                      </a:pPr>
                      <a:r>
                        <a:t>2. Research Methodology</a:t>
                      </a:r>
                    </a:p>
                  </a:txBody>
                  <a:tcPr>
                    <a:noFill/>
                    <a:lnL>
                      <a:noFill/>
                    </a:lnL>
                    <a:lnR>
                      <a:noFill/>
                    </a:lnR>
                    <a:lnT>
                      <a:noFill/>
                    </a:lnT>
                    <a:lnB>
                      <a:noFill/>
                    </a:lnB>
                  </a:tcPr>
                </a:tc>
                <a:tc>
                  <a:txBody>
                    <a:bodyPr/>
                    <a:lstStyle/>
                    <a:p>
                      <a:pPr>
                        <a:defRPr sz="1100" b="0">
                          <a:solidFill>
                            <a:srgbClr val="000000"/>
                          </a:solidFill>
                          <a:latin typeface="Poppins"/>
                        </a:defRPr>
                      </a:pPr>
                      <a:r>
                        <a:t>                    4.6.2. Threat of substitutes</a:t>
                      </a:r>
                    </a:p>
                  </a:txBody>
                  <a:tcPr>
                    <a:noFill/>
                    <a:lnL>
                      <a:noFill/>
                    </a:lnL>
                    <a:lnR>
                      <a:noFill/>
                    </a:lnR>
                    <a:lnT>
                      <a:noFill/>
                    </a:lnT>
                    <a:lnB>
                      <a:noFill/>
                    </a:lnB>
                  </a:tcPr>
                </a:tc>
              </a:tr>
              <a:tr h="322729">
                <a:tc>
                  <a:txBody>
                    <a:bodyPr/>
                    <a:lstStyle/>
                    <a:p>
                      <a:pPr>
                        <a:defRPr sz="1100" b="0">
                          <a:solidFill>
                            <a:srgbClr val="000000"/>
                          </a:solidFill>
                          <a:latin typeface="Poppins"/>
                        </a:defRPr>
                      </a:pPr>
                      <a:r>
                        <a:t>          2.1. Research Process</a:t>
                      </a:r>
                    </a:p>
                  </a:txBody>
                  <a:tcPr>
                    <a:noFill/>
                    <a:lnL>
                      <a:noFill/>
                    </a:lnL>
                    <a:lnR>
                      <a:noFill/>
                    </a:lnR>
                    <a:lnT>
                      <a:noFill/>
                    </a:lnT>
                    <a:lnB>
                      <a:noFill/>
                    </a:lnB>
                  </a:tcPr>
                </a:tc>
                <a:tc>
                  <a:txBody>
                    <a:bodyPr/>
                    <a:lstStyle/>
                    <a:p>
                      <a:pPr>
                        <a:defRPr sz="1100" b="0">
                          <a:solidFill>
                            <a:srgbClr val="000000"/>
                          </a:solidFill>
                          <a:latin typeface="Poppins"/>
                        </a:defRPr>
                      </a:pPr>
                      <a:r>
                        <a:t>                    4.6.3. Bargaining power of buyers</a:t>
                      </a:r>
                    </a:p>
                  </a:txBody>
                  <a:tcPr>
                    <a:noFill/>
                    <a:lnL>
                      <a:noFill/>
                    </a:lnL>
                    <a:lnR>
                      <a:noFill/>
                    </a:lnR>
                    <a:lnT>
                      <a:noFill/>
                    </a:lnT>
                    <a:lnB>
                      <a:noFill/>
                    </a:lnB>
                  </a:tcPr>
                </a:tc>
              </a:tr>
              <a:tr h="322729">
                <a:tc>
                  <a:txBody>
                    <a:bodyPr/>
                    <a:lstStyle/>
                    <a:p>
                      <a:pPr>
                        <a:defRPr sz="1100" b="0">
                          <a:solidFill>
                            <a:srgbClr val="000000"/>
                          </a:solidFill>
                          <a:latin typeface="Poppins"/>
                        </a:defRPr>
                      </a:pPr>
                      <a:r>
                        <a:t>          2.2. Secondary &amp; Primary Data Methods</a:t>
                      </a:r>
                    </a:p>
                  </a:txBody>
                  <a:tcPr>
                    <a:noFill/>
                    <a:lnL>
                      <a:noFill/>
                    </a:lnL>
                    <a:lnR>
                      <a:noFill/>
                    </a:lnR>
                    <a:lnT>
                      <a:noFill/>
                    </a:lnT>
                    <a:lnB>
                      <a:noFill/>
                    </a:lnB>
                  </a:tcPr>
                </a:tc>
                <a:tc>
                  <a:txBody>
                    <a:bodyPr/>
                    <a:lstStyle/>
                    <a:p>
                      <a:pPr>
                        <a:defRPr sz="1100" b="0">
                          <a:solidFill>
                            <a:srgbClr val="000000"/>
                          </a:solidFill>
                          <a:latin typeface="Poppins"/>
                        </a:defRPr>
                      </a:pPr>
                      <a:r>
                        <a:t>                    4.6.4. Threat of new entrants</a:t>
                      </a:r>
                    </a:p>
                  </a:txBody>
                  <a:tcPr>
                    <a:noFill/>
                    <a:lnL>
                      <a:noFill/>
                    </a:lnL>
                    <a:lnR>
                      <a:noFill/>
                    </a:lnR>
                    <a:lnT>
                      <a:noFill/>
                    </a:lnT>
                    <a:lnB>
                      <a:noFill/>
                    </a:lnB>
                  </a:tcPr>
                </a:tc>
              </a:tr>
              <a:tr h="322729">
                <a:tc>
                  <a:txBody>
                    <a:bodyPr/>
                    <a:lstStyle/>
                    <a:p>
                      <a:pPr>
                        <a:defRPr sz="1100" b="0">
                          <a:solidFill>
                            <a:srgbClr val="000000"/>
                          </a:solidFill>
                          <a:latin typeface="P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ppins"/>
                        </a:defRPr>
                      </a:pPr>
                      <a:r>
                        <a:t>                    4.6.5. Bargaining power of suppliers</a:t>
                      </a:r>
                    </a:p>
                  </a:txBody>
                  <a:tcPr>
                    <a:noFill/>
                    <a:lnL>
                      <a:noFill/>
                    </a:lnL>
                    <a:lnR>
                      <a:noFill/>
                    </a:lnR>
                    <a:lnT>
                      <a:noFill/>
                    </a:lnT>
                    <a:lnB>
                      <a:noFill/>
                    </a:lnB>
                  </a:tcPr>
                </a:tc>
              </a:tr>
              <a:tr h="322729">
                <a:tc>
                  <a:txBody>
                    <a:bodyPr/>
                    <a:lstStyle/>
                    <a:p>
                      <a:pPr>
                        <a:defRPr sz="1100" b="0">
                          <a:solidFill>
                            <a:srgbClr val="000000"/>
                          </a:solidFill>
                          <a:latin typeface="Poppins"/>
                        </a:defRPr>
                      </a:pPr>
                      <a:r>
                        <a:t>          2.4. Market Assumptions &amp; Limitations</a:t>
                      </a:r>
                    </a:p>
                  </a:txBody>
                  <a:tcPr>
                    <a:noFill/>
                    <a:lnL>
                      <a:noFill/>
                    </a:lnL>
                    <a:lnR>
                      <a:noFill/>
                    </a:lnR>
                    <a:lnT>
                      <a:noFill/>
                    </a:lnT>
                    <a:lnB>
                      <a:noFill/>
                    </a:lnB>
                  </a:tcPr>
                </a:tc>
                <a:tc>
                  <a:txBody>
                    <a:bodyPr/>
                    <a:lstStyle/>
                    <a:p>
                      <a:pPr>
                        <a:defRPr sz="1100" b="1">
                          <a:solidFill>
                            <a:srgbClr val="7030A0"/>
                          </a:solidFill>
                          <a:latin typeface="Poppins"/>
                        </a:defRPr>
                      </a:pPr>
                      <a:r>
                        <a:t>5. Key Market Insights</a:t>
                      </a:r>
                    </a:p>
                  </a:txBody>
                  <a:tcPr>
                    <a:noFill/>
                    <a:lnL>
                      <a:noFill/>
                    </a:lnL>
                    <a:lnR>
                      <a:noFill/>
                    </a:lnR>
                    <a:lnT>
                      <a:noFill/>
                    </a:lnT>
                    <a:lnB>
                      <a:noFill/>
                    </a:lnB>
                  </a:tcPr>
                </a:tc>
              </a:tr>
              <a:tr h="322729">
                <a:tc>
                  <a:txBody>
                    <a:bodyPr/>
                    <a:lstStyle/>
                    <a:p>
                      <a:pPr>
                        <a:defRPr sz="1100" b="1">
                          <a:solidFill>
                            <a:srgbClr val="7030A0"/>
                          </a:solidFill>
                          <a:latin typeface="Poppins"/>
                        </a:defRPr>
                      </a:pPr>
                      <a:r>
                        <a:t>3. Executive Summary</a:t>
                      </a:r>
                    </a:p>
                  </a:txBody>
                  <a:tcPr>
                    <a:noFill/>
                    <a:lnL>
                      <a:noFill/>
                    </a:lnL>
                    <a:lnR>
                      <a:noFill/>
                    </a:lnR>
                    <a:lnT>
                      <a:noFill/>
                    </a:lnT>
                    <a:lnB>
                      <a:noFill/>
                    </a:lnB>
                  </a:tcPr>
                </a:tc>
                <a:tc>
                  <a:txBody>
                    <a:bodyPr/>
                    <a:lstStyle/>
                    <a:p>
                      <a:pPr>
                        <a:defRPr sz="1100" b="0">
                          <a:solidFill>
                            <a:srgbClr val="000000"/>
                          </a:solidFill>
                          <a:latin typeface="Poppins"/>
                        </a:defRPr>
                      </a:pPr>
                      <a:r>
                        <a:t>          5.1. Key Success Factors</a:t>
                      </a:r>
                    </a:p>
                  </a:txBody>
                  <a:tcPr>
                    <a:noFill/>
                    <a:lnL>
                      <a:noFill/>
                    </a:lnL>
                    <a:lnR>
                      <a:noFill/>
                    </a:lnR>
                    <a:lnT>
                      <a:noFill/>
                    </a:lnT>
                    <a:lnB>
                      <a:noFill/>
                    </a:lnB>
                  </a:tcPr>
                </a:tc>
              </a:tr>
              <a:tr h="322729">
                <a:tc>
                  <a:txBody>
                    <a:bodyPr/>
                    <a:lstStyle/>
                    <a:p>
                      <a:pPr>
                        <a:defRPr sz="1100" b="0">
                          <a:solidFill>
                            <a:srgbClr val="000000"/>
                          </a:solidFill>
                          <a:latin typeface="Poppins"/>
                        </a:defRPr>
                      </a:pPr>
                      <a:r>
                        <a:t>          3.1. Global Market Outlook</a:t>
                      </a:r>
                    </a:p>
                  </a:txBody>
                  <a:tcPr>
                    <a:noFill/>
                    <a:lnL>
                      <a:noFill/>
                    </a:lnL>
                    <a:lnR>
                      <a:noFill/>
                    </a:lnR>
                    <a:lnT>
                      <a:noFill/>
                    </a:lnT>
                    <a:lnB>
                      <a:noFill/>
                    </a:lnB>
                  </a:tcPr>
                </a:tc>
                <a:tc>
                  <a:txBody>
                    <a:bodyPr/>
                    <a:lstStyle/>
                    <a:p>
                      <a:pPr>
                        <a:defRPr sz="1100" b="0">
                          <a:solidFill>
                            <a:srgbClr val="000000"/>
                          </a:solidFill>
                          <a:latin typeface="Poppins"/>
                        </a:defRPr>
                      </a:pPr>
                      <a:r>
                        <a:t>          5.2. Market Impacting Factors</a:t>
                      </a:r>
                    </a:p>
                  </a:txBody>
                  <a:tcPr>
                    <a:noFill/>
                    <a:lnL>
                      <a:noFill/>
                    </a:lnL>
                    <a:lnR>
                      <a:noFill/>
                    </a:lnR>
                    <a:lnT>
                      <a:noFill/>
                    </a:lnT>
                    <a:lnB>
                      <a:noFill/>
                    </a:lnB>
                  </a:tcPr>
                </a:tc>
              </a:tr>
              <a:tr h="322729">
                <a:tc>
                  <a:txBody>
                    <a:bodyPr/>
                    <a:lstStyle/>
                    <a:p>
                      <a:pPr>
                        <a:defRPr sz="1100" b="0">
                          <a:solidFill>
                            <a:srgbClr val="000000"/>
                          </a:solidFill>
                          <a:latin typeface="Poppins"/>
                        </a:defRPr>
                      </a:pPr>
                      <a:r>
                        <a:t>          3.2. Key Market Highlights</a:t>
                      </a:r>
                    </a:p>
                  </a:txBody>
                  <a:tcPr>
                    <a:noFill/>
                    <a:lnL>
                      <a:noFill/>
                    </a:lnL>
                    <a:lnR>
                      <a:noFill/>
                    </a:lnR>
                    <a:lnT>
                      <a:noFill/>
                    </a:lnT>
                    <a:lnB>
                      <a:noFill/>
                    </a:lnB>
                  </a:tcPr>
                </a:tc>
                <a:tc>
                  <a:txBody>
                    <a:bodyPr/>
                    <a:lstStyle/>
                    <a:p>
                      <a:pPr>
                        <a:defRPr sz="1100" b="0">
                          <a:solidFill>
                            <a:srgbClr val="000000"/>
                          </a:solidFill>
                          <a:latin typeface="Poppins"/>
                        </a:defRPr>
                      </a:pPr>
                      <a:r>
                        <a:t>          5.3. Top Investment Pockets</a:t>
                      </a:r>
                    </a:p>
                  </a:txBody>
                  <a:tcPr>
                    <a:noFill/>
                    <a:lnL>
                      <a:noFill/>
                    </a:lnL>
                    <a:lnR>
                      <a:noFill/>
                    </a:lnR>
                    <a:lnT>
                      <a:noFill/>
                    </a:lnT>
                    <a:lnB>
                      <a:noFill/>
                    </a:lnB>
                  </a:tcPr>
                </a:tc>
              </a:tr>
              <a:tr h="322729">
                <a:tc>
                  <a:txBody>
                    <a:bodyPr/>
                    <a:lstStyle/>
                    <a:p>
                      <a:pPr>
                        <a:defRPr sz="1100" b="0">
                          <a:solidFill>
                            <a:srgbClr val="000000"/>
                          </a:solidFill>
                          <a:latin typeface="Poppins"/>
                        </a:defRPr>
                      </a:pPr>
                      <a:r>
                        <a:t>          3.3. Segmental Overview</a:t>
                      </a:r>
                    </a:p>
                  </a:txBody>
                  <a:tcPr>
                    <a:noFill/>
                    <a:lnL>
                      <a:noFill/>
                    </a:lnL>
                    <a:lnR>
                      <a:noFill/>
                    </a:lnR>
                    <a:lnT>
                      <a:noFill/>
                    </a:lnT>
                    <a:lnB>
                      <a:noFill/>
                    </a:lnB>
                  </a:tcPr>
                </a:tc>
                <a:tc>
                  <a:txBody>
                    <a:bodyPr/>
                    <a:lstStyle/>
                    <a:p>
                      <a:pPr>
                        <a:defRPr sz="1100" b="0">
                          <a:solidFill>
                            <a:srgbClr val="000000"/>
                          </a:solidFill>
                          <a:latin typeface="Poppins"/>
                        </a:defRPr>
                      </a:pPr>
                      <a:r>
                        <a:t>          5.4. Market Attractiveness Index, 2024</a:t>
                      </a:r>
                    </a:p>
                  </a:txBody>
                  <a:tcPr>
                    <a:noFill/>
                    <a:lnL>
                      <a:noFill/>
                    </a:lnL>
                    <a:lnR>
                      <a:noFill/>
                    </a:lnR>
                    <a:lnT>
                      <a:noFill/>
                    </a:lnT>
                    <a:lnB>
                      <a:noFill/>
                    </a:lnB>
                  </a:tcPr>
                </a:tc>
              </a:tr>
              <a:tr h="322729">
                <a:tc>
                  <a:txBody>
                    <a:bodyPr/>
                    <a:lstStyle/>
                    <a:p>
                      <a:pPr>
                        <a:defRPr sz="1100" b="1">
                          <a:solidFill>
                            <a:srgbClr val="7030A0"/>
                          </a:solidFill>
                          <a:latin typeface="P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ppins"/>
                        </a:defRPr>
                      </a:pPr>
                      <a:r>
                        <a:t>          5.5. Market Ecosystem</a:t>
                      </a:r>
                    </a:p>
                  </a:txBody>
                  <a:tcPr>
                    <a:noFill/>
                    <a:lnL>
                      <a:noFill/>
                    </a:lnL>
                    <a:lnR>
                      <a:noFill/>
                    </a:lnR>
                    <a:lnT>
                      <a:noFill/>
                    </a:lnT>
                    <a:lnB>
                      <a:noFill/>
                    </a:lnB>
                  </a:tcPr>
                </a:tc>
              </a:tr>
              <a:tr h="322729">
                <a:tc>
                  <a:txBody>
                    <a:bodyPr/>
                    <a:lstStyle/>
                    <a:p>
                      <a:pPr>
                        <a:defRPr sz="1100" b="0">
                          <a:solidFill>
                            <a:srgbClr val="000000"/>
                          </a:solidFill>
                          <a:latin typeface="P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ppins"/>
                        </a:defRPr>
                      </a:pPr>
                      <a:r>
                        <a:t>          5.6. PESTEL Analysis</a:t>
                      </a:r>
                    </a:p>
                  </a:txBody>
                  <a:tcPr>
                    <a:noFill/>
                    <a:lnL>
                      <a:noFill/>
                    </a:lnL>
                    <a:lnR>
                      <a:noFill/>
                    </a:lnR>
                    <a:lnT>
                      <a:noFill/>
                    </a:lnT>
                    <a:lnB>
                      <a:noFill/>
                    </a:lnB>
                  </a:tcPr>
                </a:tc>
              </a:tr>
              <a:tr h="322729">
                <a:tc>
                  <a:txBody>
                    <a:bodyPr/>
                    <a:lstStyle/>
                    <a:p>
                      <a:pPr>
                        <a:defRPr sz="1100" b="0">
                          <a:solidFill>
                            <a:srgbClr val="000000"/>
                          </a:solidFill>
                          <a:latin typeface="Poppins"/>
                        </a:defRPr>
                      </a:pPr>
                      <a:r>
                        <a:t>          4.2. Drivers &amp; Opportunities</a:t>
                      </a:r>
                    </a:p>
                  </a:txBody>
                  <a:tcPr>
                    <a:noFill/>
                    <a:lnL>
                      <a:noFill/>
                    </a:lnL>
                    <a:lnR>
                      <a:noFill/>
                    </a:lnR>
                    <a:lnT>
                      <a:noFill/>
                    </a:lnT>
                    <a:lnB>
                      <a:noFill/>
                    </a:lnB>
                  </a:tcPr>
                </a:tc>
                <a:tc>
                  <a:txBody>
                    <a:bodyPr/>
                    <a:lstStyle/>
                    <a:p>
                      <a:pPr>
                        <a:defRPr sz="1100" b="0">
                          <a:solidFill>
                            <a:srgbClr val="000000"/>
                          </a:solidFill>
                          <a:latin typeface="Poppins"/>
                        </a:defRPr>
                      </a:pPr>
                      <a:r>
                        <a:t>          5.7. Pricing Analysis</a:t>
                      </a:r>
                    </a:p>
                  </a:txBody>
                  <a:tcPr>
                    <a:noFill/>
                    <a:lnL>
                      <a:noFill/>
                    </a:lnL>
                    <a:lnR>
                      <a:noFill/>
                    </a:lnR>
                    <a:lnT>
                      <a:noFill/>
                    </a:lnT>
                    <a:lnB>
                      <a:noFill/>
                    </a:lnB>
                  </a:tcPr>
                </a:tc>
              </a:tr>
              <a:tr h="322729">
                <a:tc>
                  <a:txBody>
                    <a:bodyPr/>
                    <a:lstStyle/>
                    <a:p>
                      <a:pPr>
                        <a:defRPr sz="1100" b="0">
                          <a:solidFill>
                            <a:srgbClr val="000000"/>
                          </a:solidFill>
                          <a:latin typeface="Poppins"/>
                        </a:defRPr>
                      </a:pPr>
                      <a:r>
                        <a:t>          4.3. Restraints &amp; Challenges</a:t>
                      </a:r>
                    </a:p>
                  </a:txBody>
                  <a:tcPr>
                    <a:noFill/>
                    <a:lnL>
                      <a:noFill/>
                    </a:lnL>
                    <a:lnR>
                      <a:noFill/>
                    </a:lnR>
                    <a:lnT>
                      <a:noFill/>
                    </a:lnT>
                    <a:lnB>
                      <a:noFill/>
                    </a:lnB>
                  </a:tcPr>
                </a:tc>
                <a:tc>
                  <a:txBody>
                    <a:bodyPr/>
                    <a:lstStyle/>
                    <a:p>
                      <a:pPr>
                        <a:defRPr sz="1100" b="0">
                          <a:solidFill>
                            <a:srgbClr val="000000"/>
                          </a:solidFill>
                          <a:latin typeface="Poppins"/>
                        </a:defRPr>
                      </a:pPr>
                      <a:r>
                        <a:t>          5.8. Regulatory Landscape</a:t>
                      </a:r>
                    </a:p>
                  </a:txBody>
                  <a:tcPr>
                    <a:noFill/>
                    <a:lnL>
                      <a:noFill/>
                    </a:lnL>
                    <a:lnR>
                      <a:noFill/>
                    </a:lnR>
                    <a:lnT>
                      <a:noFill/>
                    </a:lnT>
                    <a:lnB>
                      <a:noFill/>
                    </a:lnB>
                  </a:tcPr>
                </a:tc>
              </a:tr>
              <a:tr h="322736">
                <a:tc>
                  <a:txBody>
                    <a:bodyPr/>
                    <a:lstStyle/>
                    <a:p>
                      <a:pPr>
                        <a:defRPr sz="1100" b="0">
                          <a:solidFill>
                            <a:srgbClr val="000000"/>
                          </a:solidFill>
                          <a:latin typeface="Poppins"/>
                        </a:defRPr>
                      </a:pPr>
                      <a:r>
                        <a:t>          4.4. Supply Side Trends</a:t>
                      </a:r>
                    </a:p>
                  </a:txBody>
                  <a:tcPr>
                    <a:noFill/>
                    <a:lnL>
                      <a:noFill/>
                    </a:lnL>
                    <a:lnR>
                      <a:noFill/>
                    </a:lnR>
                    <a:lnT>
                      <a:noFill/>
                    </a:lnT>
                    <a:lnB>
                      <a:noFill/>
                    </a:lnB>
                  </a:tcPr>
                </a:tc>
                <a:tc>
                  <a:txBody>
                    <a:bodyPr/>
                    <a:lstStyle/>
                    <a:p>
                      <a:pPr>
                        <a:defRPr sz="1100" b="0">
                          <a:solidFill>
                            <a:srgbClr val="000000"/>
                          </a:solidFill>
                          <a:latin typeface="Poppins"/>
                        </a:defRPr>
                      </a:pPr>
                      <a:r>
                        <a:t>          5.9. Technology Analysis</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5.10. Supply Chain Analysis</a:t>
                      </a:r>
                    </a:p>
                  </a:txBody>
                  <a:tcPr>
                    <a:noFill/>
                    <a:lnL>
                      <a:noFill/>
                    </a:lnL>
                    <a:lnR>
                      <a:noFill/>
                    </a:lnR>
                    <a:lnT>
                      <a:noFill/>
                    </a:lnT>
                    <a:lnB>
                      <a:noFill/>
                    </a:lnB>
                  </a:tcPr>
                </a:tc>
                <a:tc>
                  <a:txBody>
                    <a:bodyPr/>
                    <a:lstStyle/>
                    <a:p>
                      <a:pPr>
                        <a:defRPr sz="1100" b="0">
                          <a:solidFill>
                            <a:srgbClr val="000000"/>
                          </a:solidFill>
                          <a:latin typeface="Poppins"/>
                        </a:defRPr>
                      </a:pPr>
                      <a:r>
                        <a:t>                    6.2.1. Video Management Software (VMS)</a:t>
                      </a:r>
                    </a:p>
                  </a:txBody>
                  <a:tcPr>
                    <a:noFill/>
                    <a:lnL>
                      <a:noFill/>
                    </a:lnL>
                    <a:lnR>
                      <a:noFill/>
                    </a:lnR>
                    <a:lnT>
                      <a:noFill/>
                    </a:lnT>
                    <a:lnB>
                      <a:noFill/>
                    </a:lnB>
                  </a:tcPr>
                </a:tc>
              </a:tr>
              <a:tr h="322729">
                <a:tc>
                  <a:txBody>
                    <a:bodyPr/>
                    <a:lstStyle/>
                    <a:p>
                      <a:pPr>
                        <a:defRPr sz="1100" b="0">
                          <a:solidFill>
                            <a:srgbClr val="000000"/>
                          </a:solidFill>
                          <a:latin typeface="Poppins"/>
                        </a:defRPr>
                      </a:pPr>
                      <a:r>
                        <a:t>          5.11. Value Chain Analysis</a:t>
                      </a:r>
                    </a:p>
                  </a:txBody>
                  <a:tcPr>
                    <a:noFill/>
                    <a:lnL>
                      <a:noFill/>
                    </a:lnL>
                    <a:lnR>
                      <a:noFill/>
                    </a:lnR>
                    <a:lnT>
                      <a:noFill/>
                    </a:lnT>
                    <a:lnB>
                      <a:noFill/>
                    </a:lnB>
                  </a:tcPr>
                </a:tc>
                <a:tc>
                  <a:txBody>
                    <a:bodyPr/>
                    <a:lstStyle/>
                    <a:p>
                      <a:pPr>
                        <a:defRPr sz="1100" b="0">
                          <a:solidFill>
                            <a:srgbClr val="000000"/>
                          </a:solidFill>
                          <a:latin typeface="Poppins"/>
                        </a:defRPr>
                      </a:pPr>
                      <a:r>
                        <a:t>                    6.2.2. Video Analytics</a:t>
                      </a:r>
                    </a:p>
                  </a:txBody>
                  <a:tcPr>
                    <a:noFill/>
                    <a:lnL>
                      <a:noFill/>
                    </a:lnL>
                    <a:lnR>
                      <a:noFill/>
                    </a:lnR>
                    <a:lnT>
                      <a:noFill/>
                    </a:lnT>
                    <a:lnB>
                      <a:noFill/>
                    </a:lnB>
                  </a:tcPr>
                </a:tc>
              </a:tr>
              <a:tr h="322729">
                <a:tc>
                  <a:txBody>
                    <a:bodyPr/>
                    <a:lstStyle/>
                    <a:p>
                      <a:pPr>
                        <a:defRPr sz="1100" b="0">
                          <a:solidFill>
                            <a:srgbClr val="000000"/>
                          </a:solidFill>
                          <a:latin typeface="Poppins"/>
                        </a:defRPr>
                      </a:pPr>
                      <a:r>
                        <a:t>          5.12. IP Analysis</a:t>
                      </a:r>
                    </a:p>
                  </a:txBody>
                  <a:tcPr>
                    <a:noFill/>
                    <a:lnL>
                      <a:noFill/>
                    </a:lnL>
                    <a:lnR>
                      <a:noFill/>
                    </a:lnR>
                    <a:lnT>
                      <a:noFill/>
                    </a:lnT>
                    <a:lnB>
                      <a:noFill/>
                    </a:lnB>
                  </a:tcPr>
                </a:tc>
                <a:tc>
                  <a:txBody>
                    <a:bodyPr/>
                    <a:lstStyle/>
                    <a:p>
                      <a:pPr>
                        <a:defRPr sz="1100" b="0">
                          <a:solidFill>
                            <a:srgbClr val="000000"/>
                          </a:solidFill>
                          <a:latin typeface="Poppins"/>
                        </a:defRPr>
                      </a:pPr>
                      <a:r>
                        <a:t>          6.3. Services</a:t>
                      </a:r>
                    </a:p>
                  </a:txBody>
                  <a:tcPr>
                    <a:noFill/>
                    <a:lnL>
                      <a:noFill/>
                    </a:lnL>
                    <a:lnR>
                      <a:noFill/>
                    </a:lnR>
                    <a:lnT>
                      <a:noFill/>
                    </a:lnT>
                    <a:lnB>
                      <a:noFill/>
                    </a:lnB>
                  </a:tcPr>
                </a:tc>
              </a:tr>
              <a:tr h="322729">
                <a:tc>
                  <a:txBody>
                    <a:bodyPr/>
                    <a:lstStyle/>
                    <a:p>
                      <a:pPr>
                        <a:defRPr sz="1100" b="0">
                          <a:solidFill>
                            <a:srgbClr val="000000"/>
                          </a:solidFill>
                          <a:latin typeface="Poppins"/>
                        </a:defRPr>
                      </a:pPr>
                      <a:r>
                        <a:t>          5.13. Trade Analysis</a:t>
                      </a:r>
                    </a:p>
                  </a:txBody>
                  <a:tcPr>
                    <a:noFill/>
                    <a:lnL>
                      <a:noFill/>
                    </a:lnL>
                    <a:lnR>
                      <a:noFill/>
                    </a:lnR>
                    <a:lnT>
                      <a:noFill/>
                    </a:lnT>
                    <a:lnB>
                      <a:noFill/>
                    </a:lnB>
                  </a:tcPr>
                </a:tc>
                <a:tc>
                  <a:txBody>
                    <a:bodyPr/>
                    <a:lstStyle/>
                    <a:p>
                      <a:pPr>
                        <a:defRPr sz="1100" b="0">
                          <a:solidFill>
                            <a:srgbClr val="000000"/>
                          </a:solidFill>
                          <a:latin typeface="Poppins"/>
                        </a:defRPr>
                      </a:pPr>
                      <a:r>
                        <a:t>                    6.3.1. VSaaS</a:t>
                      </a:r>
                    </a:p>
                  </a:txBody>
                  <a:tcPr>
                    <a:noFill/>
                    <a:lnL>
                      <a:noFill/>
                    </a:lnL>
                    <a:lnR>
                      <a:noFill/>
                    </a:lnR>
                    <a:lnT>
                      <a:noFill/>
                    </a:lnT>
                    <a:lnB>
                      <a:noFill/>
                    </a:lnB>
                  </a:tcPr>
                </a:tc>
              </a:tr>
              <a:tr h="322729">
                <a:tc>
                  <a:txBody>
                    <a:bodyPr/>
                    <a:lstStyle/>
                    <a:p>
                      <a:pPr>
                        <a:defRPr sz="1100" b="0">
                          <a:solidFill>
                            <a:srgbClr val="000000"/>
                          </a:solidFill>
                          <a:latin typeface="Poppins"/>
                        </a:defRPr>
                      </a:pPr>
                      <a:r>
                        <a:t>          5.14. Startup Analysis</a:t>
                      </a:r>
                    </a:p>
                  </a:txBody>
                  <a:tcPr>
                    <a:noFill/>
                    <a:lnL>
                      <a:noFill/>
                    </a:lnL>
                    <a:lnR>
                      <a:noFill/>
                    </a:lnR>
                    <a:lnT>
                      <a:noFill/>
                    </a:lnT>
                    <a:lnB>
                      <a:noFill/>
                    </a:lnB>
                  </a:tcPr>
                </a:tc>
                <a:tc>
                  <a:txBody>
                    <a:bodyPr/>
                    <a:lstStyle/>
                    <a:p>
                      <a:pPr>
                        <a:defRPr sz="1100" b="0">
                          <a:solidFill>
                            <a:srgbClr val="000000"/>
                          </a:solidFill>
                          <a:latin typeface="Poppins"/>
                        </a:defRPr>
                      </a:pPr>
                      <a:r>
                        <a:t>                    6.3.2. Installation</a:t>
                      </a:r>
                    </a:p>
                  </a:txBody>
                  <a:tcPr>
                    <a:noFill/>
                    <a:lnL>
                      <a:noFill/>
                    </a:lnL>
                    <a:lnR>
                      <a:noFill/>
                    </a:lnR>
                    <a:lnT>
                      <a:noFill/>
                    </a:lnT>
                    <a:lnB>
                      <a:noFill/>
                    </a:lnB>
                  </a:tcPr>
                </a:tc>
              </a:tr>
              <a:tr h="322729">
                <a:tc>
                  <a:txBody>
                    <a:bodyPr/>
                    <a:lstStyle/>
                    <a:p>
                      <a:pPr>
                        <a:defRPr sz="1100" b="0">
                          <a:solidFill>
                            <a:srgbClr val="000000"/>
                          </a:solidFill>
                          <a:latin typeface="Poppins"/>
                        </a:defRPr>
                      </a:pPr>
                      <a:r>
                        <a:t>          5.15. Raw Material Analysis</a:t>
                      </a:r>
                    </a:p>
                  </a:txBody>
                  <a:tcPr>
                    <a:noFill/>
                    <a:lnL>
                      <a:noFill/>
                    </a:lnL>
                    <a:lnR>
                      <a:noFill/>
                    </a:lnR>
                    <a:lnT>
                      <a:noFill/>
                    </a:lnT>
                    <a:lnB>
                      <a:noFill/>
                    </a:lnB>
                  </a:tcPr>
                </a:tc>
                <a:tc>
                  <a:txBody>
                    <a:bodyPr/>
                    <a:lstStyle/>
                    <a:p>
                      <a:pPr>
                        <a:defRPr sz="1100" b="0">
                          <a:solidFill>
                            <a:srgbClr val="000000"/>
                          </a:solidFill>
                          <a:latin typeface="Poppins"/>
                        </a:defRPr>
                      </a:pPr>
                      <a:r>
                        <a:t>                    6.3.3. Maintenance</a:t>
                      </a:r>
                    </a:p>
                  </a:txBody>
                  <a:tcPr>
                    <a:noFill/>
                    <a:lnL>
                      <a:noFill/>
                    </a:lnL>
                    <a:lnR>
                      <a:noFill/>
                    </a:lnR>
                    <a:lnT>
                      <a:noFill/>
                    </a:lnT>
                    <a:lnB>
                      <a:noFill/>
                    </a:lnB>
                  </a:tcPr>
                </a:tc>
              </a:tr>
              <a:tr h="322729">
                <a:tc>
                  <a:txBody>
                    <a:bodyPr/>
                    <a:lstStyle/>
                    <a:p>
                      <a:pPr>
                        <a:defRPr sz="1100" b="0">
                          <a:solidFill>
                            <a:srgbClr val="000000"/>
                          </a:solidFill>
                          <a:latin typeface="Poppins"/>
                        </a:defRPr>
                      </a:pPr>
                      <a:r>
                        <a:t>          5.16. Innovation Matrix</a:t>
                      </a:r>
                    </a:p>
                  </a:txBody>
                  <a:tcPr>
                    <a:noFill/>
                    <a:lnL>
                      <a:noFill/>
                    </a:lnL>
                    <a:lnR>
                      <a:noFill/>
                    </a:lnR>
                    <a:lnT>
                      <a:noFill/>
                    </a:lnT>
                    <a:lnB>
                      <a:noFill/>
                    </a:lnB>
                  </a:tcPr>
                </a:tc>
                <a:tc>
                  <a:txBody>
                    <a:bodyPr/>
                    <a:lstStyle/>
                    <a:p>
                      <a:pPr>
                        <a:defRPr sz="1100" b="1">
                          <a:solidFill>
                            <a:srgbClr val="7030A0"/>
                          </a:solidFill>
                          <a:latin typeface="Poppins"/>
                        </a:defRPr>
                      </a:pPr>
                      <a:r>
                        <a:t>7. Video Surveillance Market Size by Pricing Model (2019-2032)</a:t>
                      </a:r>
                    </a:p>
                  </a:txBody>
                  <a:tcPr>
                    <a:noFill/>
                    <a:lnL>
                      <a:noFill/>
                    </a:lnL>
                    <a:lnR>
                      <a:noFill/>
                    </a:lnR>
                    <a:lnT>
                      <a:noFill/>
                    </a:lnT>
                    <a:lnB>
                      <a:noFill/>
                    </a:lnB>
                  </a:tcPr>
                </a:tc>
              </a:tr>
              <a:tr h="322729">
                <a:tc>
                  <a:txBody>
                    <a:bodyPr/>
                    <a:lstStyle/>
                    <a:p>
                      <a:pPr>
                        <a:defRPr sz="1100" b="0">
                          <a:solidFill>
                            <a:srgbClr val="000000"/>
                          </a:solidFill>
                          <a:latin typeface="Poppins"/>
                        </a:defRPr>
                      </a:pPr>
                      <a:r>
                        <a:t>          5.17. Pipeline Product Analysis</a:t>
                      </a:r>
                    </a:p>
                  </a:txBody>
                  <a:tcPr>
                    <a:noFill/>
                    <a:lnL>
                      <a:noFill/>
                    </a:lnL>
                    <a:lnR>
                      <a:noFill/>
                    </a:lnR>
                    <a:lnT>
                      <a:noFill/>
                    </a:lnT>
                    <a:lnB>
                      <a:noFill/>
                    </a:lnB>
                  </a:tcPr>
                </a:tc>
                <a:tc>
                  <a:txBody>
                    <a:bodyPr/>
                    <a:lstStyle/>
                    <a:p>
                      <a:pPr>
                        <a:defRPr sz="1100" b="0">
                          <a:solidFill>
                            <a:srgbClr val="000000"/>
                          </a:solidFill>
                          <a:latin typeface="Poppins"/>
                        </a:defRPr>
                      </a:pPr>
                      <a:r>
                        <a:t>          7.1. Per Camera</a:t>
                      </a:r>
                    </a:p>
                  </a:txBody>
                  <a:tcPr>
                    <a:noFill/>
                    <a:lnL>
                      <a:noFill/>
                    </a:lnL>
                    <a:lnR>
                      <a:noFill/>
                    </a:lnR>
                    <a:lnT>
                      <a:noFill/>
                    </a:lnT>
                    <a:lnB>
                      <a:noFill/>
                    </a:lnB>
                  </a:tcPr>
                </a:tc>
              </a:tr>
              <a:tr h="322729">
                <a:tc>
                  <a:txBody>
                    <a:bodyPr/>
                    <a:lstStyle/>
                    <a:p>
                      <a:pPr>
                        <a:defRPr sz="1100" b="0">
                          <a:solidFill>
                            <a:srgbClr val="000000"/>
                          </a:solidFill>
                          <a:latin typeface="Poppins"/>
                        </a:defRPr>
                      </a:pPr>
                      <a:r>
                        <a:t>          5.18. Macroeconomic Indicators</a:t>
                      </a:r>
                    </a:p>
                  </a:txBody>
                  <a:tcPr>
                    <a:noFill/>
                    <a:lnL>
                      <a:noFill/>
                    </a:lnL>
                    <a:lnR>
                      <a:noFill/>
                    </a:lnR>
                    <a:lnT>
                      <a:noFill/>
                    </a:lnT>
                    <a:lnB>
                      <a:noFill/>
                    </a:lnB>
                  </a:tcPr>
                </a:tc>
                <a:tc>
                  <a:txBody>
                    <a:bodyPr/>
                    <a:lstStyle/>
                    <a:p>
                      <a:pPr>
                        <a:defRPr sz="1100" b="0">
                          <a:solidFill>
                            <a:srgbClr val="000000"/>
                          </a:solidFill>
                          <a:latin typeface="Poppins"/>
                        </a:defRPr>
                      </a:pPr>
                      <a:r>
                        <a:t>          7.2. Per System</a:t>
                      </a:r>
                    </a:p>
                  </a:txBody>
                  <a:tcPr>
                    <a:noFill/>
                    <a:lnL>
                      <a:noFill/>
                    </a:lnL>
                    <a:lnR>
                      <a:noFill/>
                    </a:lnR>
                    <a:lnT>
                      <a:noFill/>
                    </a:lnT>
                    <a:lnB>
                      <a:noFill/>
                    </a:lnB>
                  </a:tcPr>
                </a:tc>
              </a:tr>
              <a:tr h="322729">
                <a:tc>
                  <a:txBody>
                    <a:bodyPr/>
                    <a:lstStyle/>
                    <a:p>
                      <a:pPr>
                        <a:defRPr sz="1100" b="0">
                          <a:solidFill>
                            <a:srgbClr val="000000"/>
                          </a:solidFill>
                          <a:latin typeface="Poppins"/>
                        </a:defRPr>
                      </a:pPr>
                      <a:r>
                        <a:t>          5.19. Degree of Competition</a:t>
                      </a:r>
                    </a:p>
                  </a:txBody>
                  <a:tcPr>
                    <a:noFill/>
                    <a:lnL>
                      <a:noFill/>
                    </a:lnL>
                    <a:lnR>
                      <a:noFill/>
                    </a:lnR>
                    <a:lnT>
                      <a:noFill/>
                    </a:lnT>
                    <a:lnB>
                      <a:noFill/>
                    </a:lnB>
                  </a:tcPr>
                </a:tc>
                <a:tc>
                  <a:txBody>
                    <a:bodyPr/>
                    <a:lstStyle/>
                    <a:p>
                      <a:pPr>
                        <a:defRPr sz="1100" b="0">
                          <a:solidFill>
                            <a:srgbClr val="000000"/>
                          </a:solidFill>
                          <a:latin typeface="Poppins"/>
                        </a:defRPr>
                      </a:pPr>
                      <a:r>
                        <a:t>          7.3. Subscription-Based</a:t>
                      </a:r>
                    </a:p>
                  </a:txBody>
                  <a:tcPr>
                    <a:noFill/>
                    <a:lnL>
                      <a:noFill/>
                    </a:lnL>
                    <a:lnR>
                      <a:noFill/>
                    </a:lnR>
                    <a:lnT>
                      <a:noFill/>
                    </a:lnT>
                    <a:lnB>
                      <a:noFill/>
                    </a:lnB>
                  </a:tcPr>
                </a:tc>
              </a:tr>
              <a:tr h="322729">
                <a:tc>
                  <a:txBody>
                    <a:bodyPr/>
                    <a:lstStyle/>
                    <a:p>
                      <a:pPr>
                        <a:defRPr sz="1100" b="1">
                          <a:solidFill>
                            <a:srgbClr val="7030A0"/>
                          </a:solidFill>
                          <a:latin typeface="Poppins"/>
                        </a:defRPr>
                      </a:pPr>
                      <a:r>
                        <a:t>6. Video Surveillance Market Size by Component (2019-2032)</a:t>
                      </a:r>
                    </a:p>
                  </a:txBody>
                  <a:tcPr>
                    <a:noFill/>
                    <a:lnL>
                      <a:noFill/>
                    </a:lnL>
                    <a:lnR>
                      <a:noFill/>
                    </a:lnR>
                    <a:lnT>
                      <a:noFill/>
                    </a:lnT>
                    <a:lnB>
                      <a:noFill/>
                    </a:lnB>
                  </a:tcPr>
                </a:tc>
                <a:tc>
                  <a:txBody>
                    <a:bodyPr/>
                    <a:lstStyle/>
                    <a:p>
                      <a:pPr>
                        <a:defRPr sz="1100" b="0">
                          <a:solidFill>
                            <a:srgbClr val="000000"/>
                          </a:solidFill>
                          <a:latin typeface="Poppins"/>
                        </a:defRPr>
                      </a:pPr>
                      <a:r>
                        <a:t>          7.4. Pay-Per-Use</a:t>
                      </a:r>
                    </a:p>
                  </a:txBody>
                  <a:tcPr>
                    <a:noFill/>
                    <a:lnL>
                      <a:noFill/>
                    </a:lnL>
                    <a:lnR>
                      <a:noFill/>
                    </a:lnR>
                    <a:lnT>
                      <a:noFill/>
                    </a:lnT>
                    <a:lnB>
                      <a:noFill/>
                    </a:lnB>
                  </a:tcPr>
                </a:tc>
              </a:tr>
              <a:tr h="322729">
                <a:tc>
                  <a:txBody>
                    <a:bodyPr/>
                    <a:lstStyle/>
                    <a:p>
                      <a:pPr>
                        <a:defRPr sz="1100" b="0">
                          <a:solidFill>
                            <a:srgbClr val="000000"/>
                          </a:solidFill>
                          <a:latin typeface="Poppins"/>
                        </a:defRPr>
                      </a:pPr>
                      <a:r>
                        <a:t>          6.1. Hardware</a:t>
                      </a:r>
                    </a:p>
                  </a:txBody>
                  <a:tcPr>
                    <a:noFill/>
                    <a:lnL>
                      <a:noFill/>
                    </a:lnL>
                    <a:lnR>
                      <a:noFill/>
                    </a:lnR>
                    <a:lnT>
                      <a:noFill/>
                    </a:lnT>
                    <a:lnB>
                      <a:noFill/>
                    </a:lnB>
                  </a:tcPr>
                </a:tc>
                <a:tc>
                  <a:txBody>
                    <a:bodyPr/>
                    <a:lstStyle/>
                    <a:p>
                      <a:pPr>
                        <a:defRPr sz="1100" b="1">
                          <a:solidFill>
                            <a:srgbClr val="7030A0"/>
                          </a:solidFill>
                          <a:latin typeface="Poppins"/>
                        </a:defRPr>
                      </a:pPr>
                      <a:r>
                        <a:t>8. Video Surveillance Market Size by Data Storage (2019-2032)</a:t>
                      </a:r>
                    </a:p>
                  </a:txBody>
                  <a:tcPr>
                    <a:noFill/>
                    <a:lnL>
                      <a:noFill/>
                    </a:lnL>
                    <a:lnR>
                      <a:noFill/>
                    </a:lnR>
                    <a:lnT>
                      <a:noFill/>
                    </a:lnT>
                    <a:lnB>
                      <a:noFill/>
                    </a:lnB>
                  </a:tcPr>
                </a:tc>
              </a:tr>
              <a:tr h="322729">
                <a:tc>
                  <a:txBody>
                    <a:bodyPr/>
                    <a:lstStyle/>
                    <a:p>
                      <a:pPr>
                        <a:defRPr sz="1100" b="0">
                          <a:solidFill>
                            <a:srgbClr val="000000"/>
                          </a:solidFill>
                          <a:latin typeface="Poppins"/>
                        </a:defRPr>
                      </a:pPr>
                      <a:r>
                        <a:t>                    6.1.1. Cameras</a:t>
                      </a:r>
                    </a:p>
                  </a:txBody>
                  <a:tcPr>
                    <a:noFill/>
                    <a:lnL>
                      <a:noFill/>
                    </a:lnL>
                    <a:lnR>
                      <a:noFill/>
                    </a:lnR>
                    <a:lnT>
                      <a:noFill/>
                    </a:lnT>
                    <a:lnB>
                      <a:noFill/>
                    </a:lnB>
                  </a:tcPr>
                </a:tc>
                <a:tc>
                  <a:txBody>
                    <a:bodyPr/>
                    <a:lstStyle/>
                    <a:p>
                      <a:pPr>
                        <a:defRPr sz="1100" b="0">
                          <a:solidFill>
                            <a:srgbClr val="000000"/>
                          </a:solidFill>
                          <a:latin typeface="Poppins"/>
                        </a:defRPr>
                      </a:pPr>
                      <a:r>
                        <a:t>          8.1. Local Storage</a:t>
                      </a:r>
                    </a:p>
                  </a:txBody>
                  <a:tcPr>
                    <a:noFill/>
                    <a:lnL>
                      <a:noFill/>
                    </a:lnL>
                    <a:lnR>
                      <a:noFill/>
                    </a:lnR>
                    <a:lnT>
                      <a:noFill/>
                    </a:lnT>
                    <a:lnB>
                      <a:noFill/>
                    </a:lnB>
                  </a:tcPr>
                </a:tc>
              </a:tr>
              <a:tr h="322729">
                <a:tc>
                  <a:txBody>
                    <a:bodyPr/>
                    <a:lstStyle/>
                    <a:p>
                      <a:pPr>
                        <a:defRPr sz="1100" b="0">
                          <a:solidFill>
                            <a:srgbClr val="000000"/>
                          </a:solidFill>
                          <a:latin typeface="Poppins"/>
                        </a:defRPr>
                      </a:pPr>
                      <a:r>
                        <a:t>                    6.1.2. Encoders</a:t>
                      </a:r>
                    </a:p>
                  </a:txBody>
                  <a:tcPr>
                    <a:noFill/>
                    <a:lnL>
                      <a:noFill/>
                    </a:lnL>
                    <a:lnR>
                      <a:noFill/>
                    </a:lnR>
                    <a:lnT>
                      <a:noFill/>
                    </a:lnT>
                    <a:lnB>
                      <a:noFill/>
                    </a:lnB>
                  </a:tcPr>
                </a:tc>
                <a:tc>
                  <a:txBody>
                    <a:bodyPr/>
                    <a:lstStyle/>
                    <a:p>
                      <a:pPr>
                        <a:defRPr sz="1100" b="0">
                          <a:solidFill>
                            <a:srgbClr val="000000"/>
                          </a:solidFill>
                          <a:latin typeface="Poppins"/>
                        </a:defRPr>
                      </a:pPr>
                      <a:r>
                        <a:t>          8.2. Cloud Storage</a:t>
                      </a:r>
                    </a:p>
                  </a:txBody>
                  <a:tcPr>
                    <a:noFill/>
                    <a:lnL>
                      <a:noFill/>
                    </a:lnL>
                    <a:lnR>
                      <a:noFill/>
                    </a:lnR>
                    <a:lnT>
                      <a:noFill/>
                    </a:lnT>
                    <a:lnB>
                      <a:noFill/>
                    </a:lnB>
                  </a:tcPr>
                </a:tc>
              </a:tr>
              <a:tr h="322729">
                <a:tc>
                  <a:txBody>
                    <a:bodyPr/>
                    <a:lstStyle/>
                    <a:p>
                      <a:pPr>
                        <a:defRPr sz="1100" b="0">
                          <a:solidFill>
                            <a:srgbClr val="000000"/>
                          </a:solidFill>
                          <a:latin typeface="Poppins"/>
                        </a:defRPr>
                      </a:pPr>
                      <a:r>
                        <a:t>                    6.1.3. Storage Devices</a:t>
                      </a:r>
                    </a:p>
                  </a:txBody>
                  <a:tcPr>
                    <a:noFill/>
                    <a:lnL>
                      <a:noFill/>
                    </a:lnL>
                    <a:lnR>
                      <a:noFill/>
                    </a:lnR>
                    <a:lnT>
                      <a:noFill/>
                    </a:lnT>
                    <a:lnB>
                      <a:noFill/>
                    </a:lnB>
                  </a:tcPr>
                </a:tc>
                <a:tc>
                  <a:txBody>
                    <a:bodyPr/>
                    <a:lstStyle/>
                    <a:p>
                      <a:pPr>
                        <a:defRPr sz="1100" b="0">
                          <a:solidFill>
                            <a:srgbClr val="000000"/>
                          </a:solidFill>
                          <a:latin typeface="Poppins"/>
                        </a:defRPr>
                      </a:pPr>
                      <a:r>
                        <a:t>          8.3. Hybrid Storage</a:t>
                      </a:r>
                    </a:p>
                  </a:txBody>
                  <a:tcPr>
                    <a:noFill/>
                    <a:lnL>
                      <a:noFill/>
                    </a:lnL>
                    <a:lnR>
                      <a:noFill/>
                    </a:lnR>
                    <a:lnT>
                      <a:noFill/>
                    </a:lnT>
                    <a:lnB>
                      <a:noFill/>
                    </a:lnB>
                  </a:tcPr>
                </a:tc>
              </a:tr>
              <a:tr h="322729">
                <a:tc>
                  <a:txBody>
                    <a:bodyPr/>
                    <a:lstStyle/>
                    <a:p>
                      <a:pPr>
                        <a:defRPr sz="1100" b="0">
                          <a:solidFill>
                            <a:srgbClr val="000000"/>
                          </a:solidFill>
                          <a:latin typeface="Poppins"/>
                        </a:defRPr>
                      </a:pPr>
                      <a:r>
                        <a:t>                    6.1.4. Monitors</a:t>
                      </a:r>
                    </a:p>
                  </a:txBody>
                  <a:tcPr>
                    <a:noFill/>
                    <a:lnL>
                      <a:noFill/>
                    </a:lnL>
                    <a:lnR>
                      <a:noFill/>
                    </a:lnR>
                    <a:lnT>
                      <a:noFill/>
                    </a:lnT>
                    <a:lnB>
                      <a:noFill/>
                    </a:lnB>
                  </a:tcPr>
                </a:tc>
                <a:tc>
                  <a:txBody>
                    <a:bodyPr/>
                    <a:lstStyle/>
                    <a:p>
                      <a:pPr>
                        <a:defRPr sz="1100" b="1">
                          <a:solidFill>
                            <a:srgbClr val="7030A0"/>
                          </a:solidFill>
                          <a:latin typeface="Poppins"/>
                        </a:defRPr>
                      </a:pPr>
                      <a:r>
                        <a:t>9. Video Surveillance Market Size by System Type (2019-2032)</a:t>
                      </a:r>
                    </a:p>
                  </a:txBody>
                  <a:tcPr>
                    <a:noFill/>
                    <a:lnL>
                      <a:noFill/>
                    </a:lnL>
                    <a:lnR>
                      <a:noFill/>
                    </a:lnR>
                    <a:lnT>
                      <a:noFill/>
                    </a:lnT>
                    <a:lnB>
                      <a:noFill/>
                    </a:lnB>
                  </a:tcPr>
                </a:tc>
              </a:tr>
              <a:tr h="322736">
                <a:tc>
                  <a:txBody>
                    <a:bodyPr/>
                    <a:lstStyle/>
                    <a:p>
                      <a:pPr>
                        <a:defRPr sz="1100" b="0">
                          <a:solidFill>
                            <a:srgbClr val="000000"/>
                          </a:solidFill>
                          <a:latin typeface="Poppins"/>
                        </a:defRPr>
                      </a:pPr>
                      <a:r>
                        <a:t>          6.2. Software</a:t>
                      </a:r>
                    </a:p>
                  </a:txBody>
                  <a:tcPr>
                    <a:noFill/>
                    <a:lnL>
                      <a:noFill/>
                    </a:lnL>
                    <a:lnR>
                      <a:noFill/>
                    </a:lnR>
                    <a:lnT>
                      <a:noFill/>
                    </a:lnT>
                    <a:lnB>
                      <a:noFill/>
                    </a:lnB>
                  </a:tcPr>
                </a:tc>
                <a:tc>
                  <a:txBody>
                    <a:bodyPr/>
                    <a:lstStyle/>
                    <a:p>
                      <a:pPr>
                        <a:defRPr sz="1100" b="0">
                          <a:solidFill>
                            <a:srgbClr val="000000"/>
                          </a:solidFill>
                          <a:latin typeface="Poppins"/>
                        </a:defRPr>
                      </a:pPr>
                      <a:r>
                        <a:t>          9.1. Analog</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0">
                          <a:solidFill>
                            <a:srgbClr val="000000"/>
                          </a:solidFill>
                          <a:latin typeface="Poppins"/>
                        </a:defRPr>
                      </a:pPr>
                      <a:r>
                        <a:t>          9.2. IP</a:t>
                      </a:r>
                    </a:p>
                  </a:txBody>
                  <a:tcPr>
                    <a:noFill/>
                    <a:lnL>
                      <a:noFill/>
                    </a:lnL>
                    <a:lnR>
                      <a:noFill/>
                    </a:lnR>
                    <a:lnT>
                      <a:noFill/>
                    </a:lnT>
                    <a:lnB>
                      <a:noFill/>
                    </a:lnB>
                  </a:tcPr>
                </a:tc>
                <a:tc>
                  <a:txBody>
                    <a:bodyPr/>
                    <a:lstStyle/>
                    <a:p>
                      <a:pPr>
                        <a:defRPr sz="1100" b="0">
                          <a:solidFill>
                            <a:srgbClr val="000000"/>
                          </a:solidFill>
                          <a:latin typeface="Poppins"/>
                        </a:defRPr>
                      </a:pPr>
                      <a:r>
                        <a:t>                    11.3.1. Prison &amp; Correctional Facilities</a:t>
                      </a:r>
                    </a:p>
                  </a:txBody>
                  <a:tcPr>
                    <a:noFill/>
                    <a:lnL>
                      <a:noFill/>
                    </a:lnL>
                    <a:lnR>
                      <a:noFill/>
                    </a:lnR>
                    <a:lnT>
                      <a:noFill/>
                    </a:lnT>
                    <a:lnB>
                      <a:noFill/>
                    </a:lnB>
                  </a:tcPr>
                </a:tc>
              </a:tr>
              <a:tr h="322729">
                <a:tc>
                  <a:txBody>
                    <a:bodyPr/>
                    <a:lstStyle/>
                    <a:p>
                      <a:pPr>
                        <a:defRPr sz="1100" b="0">
                          <a:solidFill>
                            <a:srgbClr val="000000"/>
                          </a:solidFill>
                          <a:latin typeface="Poppins"/>
                        </a:defRPr>
                      </a:pPr>
                      <a:r>
                        <a:t>          9.3. Hybrid</a:t>
                      </a:r>
                    </a:p>
                  </a:txBody>
                  <a:tcPr>
                    <a:noFill/>
                    <a:lnL>
                      <a:noFill/>
                    </a:lnL>
                    <a:lnR>
                      <a:noFill/>
                    </a:lnR>
                    <a:lnT>
                      <a:noFill/>
                    </a:lnT>
                    <a:lnB>
                      <a:noFill/>
                    </a:lnB>
                  </a:tcPr>
                </a:tc>
                <a:tc>
                  <a:txBody>
                    <a:bodyPr/>
                    <a:lstStyle/>
                    <a:p>
                      <a:pPr>
                        <a:defRPr sz="1100" b="0">
                          <a:solidFill>
                            <a:srgbClr val="000000"/>
                          </a:solidFill>
                          <a:latin typeface="Poppins"/>
                        </a:defRPr>
                      </a:pPr>
                      <a:r>
                        <a:t>                    11.3.2. Border Surveillance</a:t>
                      </a:r>
                    </a:p>
                  </a:txBody>
                  <a:tcPr>
                    <a:noFill/>
                    <a:lnL>
                      <a:noFill/>
                    </a:lnL>
                    <a:lnR>
                      <a:noFill/>
                    </a:lnR>
                    <a:lnT>
                      <a:noFill/>
                    </a:lnT>
                    <a:lnB>
                      <a:noFill/>
                    </a:lnB>
                  </a:tcPr>
                </a:tc>
              </a:tr>
              <a:tr h="322729">
                <a:tc>
                  <a:txBody>
                    <a:bodyPr/>
                    <a:lstStyle/>
                    <a:p>
                      <a:pPr>
                        <a:defRPr sz="1100" b="1">
                          <a:solidFill>
                            <a:srgbClr val="7030A0"/>
                          </a:solidFill>
                          <a:latin typeface="Poppins"/>
                        </a:defRPr>
                      </a:pPr>
                      <a:r>
                        <a:t>10. Video Surveillance Market Size by Organization Size (2019-2032)</a:t>
                      </a:r>
                    </a:p>
                  </a:txBody>
                  <a:tcPr>
                    <a:noFill/>
                    <a:lnL>
                      <a:noFill/>
                    </a:lnL>
                    <a:lnR>
                      <a:noFill/>
                    </a:lnR>
                    <a:lnT>
                      <a:noFill/>
                    </a:lnT>
                    <a:lnB>
                      <a:noFill/>
                    </a:lnB>
                  </a:tcPr>
                </a:tc>
                <a:tc>
                  <a:txBody>
                    <a:bodyPr/>
                    <a:lstStyle/>
                    <a:p>
                      <a:pPr>
                        <a:defRPr sz="1100" b="0">
                          <a:solidFill>
                            <a:srgbClr val="000000"/>
                          </a:solidFill>
                          <a:latin typeface="Poppins"/>
                        </a:defRPr>
                      </a:pPr>
                      <a:r>
                        <a:t>                    11.3.3. Coastal Surveillance</a:t>
                      </a:r>
                    </a:p>
                  </a:txBody>
                  <a:tcPr>
                    <a:noFill/>
                    <a:lnL>
                      <a:noFill/>
                    </a:lnL>
                    <a:lnR>
                      <a:noFill/>
                    </a:lnR>
                    <a:lnT>
                      <a:noFill/>
                    </a:lnT>
                    <a:lnB>
                      <a:noFill/>
                    </a:lnB>
                  </a:tcPr>
                </a:tc>
              </a:tr>
              <a:tr h="322729">
                <a:tc>
                  <a:txBody>
                    <a:bodyPr/>
                    <a:lstStyle/>
                    <a:p>
                      <a:pPr>
                        <a:defRPr sz="1100" b="0">
                          <a:solidFill>
                            <a:srgbClr val="000000"/>
                          </a:solidFill>
                          <a:latin typeface="Poppins"/>
                        </a:defRPr>
                      </a:pPr>
                      <a:r>
                        <a:t>          10.1. Small and Medium-sized Enterprises (SMEs)</a:t>
                      </a:r>
                    </a:p>
                  </a:txBody>
                  <a:tcPr>
                    <a:noFill/>
                    <a:lnL>
                      <a:noFill/>
                    </a:lnL>
                    <a:lnR>
                      <a:noFill/>
                    </a:lnR>
                    <a:lnT>
                      <a:noFill/>
                    </a:lnT>
                    <a:lnB>
                      <a:noFill/>
                    </a:lnB>
                  </a:tcPr>
                </a:tc>
                <a:tc>
                  <a:txBody>
                    <a:bodyPr/>
                    <a:lstStyle/>
                    <a:p>
                      <a:pPr>
                        <a:defRPr sz="1100" b="0">
                          <a:solidFill>
                            <a:srgbClr val="000000"/>
                          </a:solidFill>
                          <a:latin typeface="Poppins"/>
                        </a:defRPr>
                      </a:pPr>
                      <a:r>
                        <a:t>                    11.3.4. Law Enforcement</a:t>
                      </a:r>
                    </a:p>
                  </a:txBody>
                  <a:tcPr>
                    <a:noFill/>
                    <a:lnL>
                      <a:noFill/>
                    </a:lnL>
                    <a:lnR>
                      <a:noFill/>
                    </a:lnR>
                    <a:lnT>
                      <a:noFill/>
                    </a:lnT>
                    <a:lnB>
                      <a:noFill/>
                    </a:lnB>
                  </a:tcPr>
                </a:tc>
              </a:tr>
              <a:tr h="322729">
                <a:tc>
                  <a:txBody>
                    <a:bodyPr/>
                    <a:lstStyle/>
                    <a:p>
                      <a:pPr>
                        <a:defRPr sz="1100" b="0">
                          <a:solidFill>
                            <a:srgbClr val="000000"/>
                          </a:solidFill>
                          <a:latin typeface="Poppins"/>
                        </a:defRPr>
                      </a:pPr>
                      <a:r>
                        <a:t>          10.2. Large Enterprises</a:t>
                      </a:r>
                    </a:p>
                  </a:txBody>
                  <a:tcPr>
                    <a:noFill/>
                    <a:lnL>
                      <a:noFill/>
                    </a:lnL>
                    <a:lnR>
                      <a:noFill/>
                    </a:lnR>
                    <a:lnT>
                      <a:noFill/>
                    </a:lnT>
                    <a:lnB>
                      <a:noFill/>
                    </a:lnB>
                  </a:tcPr>
                </a:tc>
                <a:tc>
                  <a:txBody>
                    <a:bodyPr/>
                    <a:lstStyle/>
                    <a:p>
                      <a:pPr>
                        <a:defRPr sz="1100" b="0">
                          <a:solidFill>
                            <a:srgbClr val="000000"/>
                          </a:solidFill>
                          <a:latin typeface="Poppins"/>
                        </a:defRPr>
                      </a:pPr>
                      <a:r>
                        <a:t>          11.4. Residential</a:t>
                      </a:r>
                    </a:p>
                  </a:txBody>
                  <a:tcPr>
                    <a:noFill/>
                    <a:lnL>
                      <a:noFill/>
                    </a:lnL>
                    <a:lnR>
                      <a:noFill/>
                    </a:lnR>
                    <a:lnT>
                      <a:noFill/>
                    </a:lnT>
                    <a:lnB>
                      <a:noFill/>
                    </a:lnB>
                  </a:tcPr>
                </a:tc>
              </a:tr>
              <a:tr h="322729">
                <a:tc>
                  <a:txBody>
                    <a:bodyPr/>
                    <a:lstStyle/>
                    <a:p>
                      <a:pPr>
                        <a:defRPr sz="1100" b="1">
                          <a:solidFill>
                            <a:srgbClr val="7030A0"/>
                          </a:solidFill>
                          <a:latin typeface="Poppins"/>
                        </a:defRPr>
                      </a:pPr>
                      <a:r>
                        <a:t>11. Video Surveillance Market Size by End User (2019-2032)</a:t>
                      </a:r>
                    </a:p>
                  </a:txBody>
                  <a:tcPr>
                    <a:noFill/>
                    <a:lnL>
                      <a:noFill/>
                    </a:lnL>
                    <a:lnR>
                      <a:noFill/>
                    </a:lnR>
                    <a:lnT>
                      <a:noFill/>
                    </a:lnT>
                    <a:lnB>
                      <a:noFill/>
                    </a:lnB>
                  </a:tcPr>
                </a:tc>
                <a:tc>
                  <a:txBody>
                    <a:bodyPr/>
                    <a:lstStyle/>
                    <a:p>
                      <a:pPr>
                        <a:defRPr sz="1100" b="0">
                          <a:solidFill>
                            <a:srgbClr val="000000"/>
                          </a:solidFill>
                          <a:latin typeface="Poppins"/>
                        </a:defRPr>
                      </a:pPr>
                      <a:r>
                        <a:t>          11.5. Public Facilities</a:t>
                      </a:r>
                    </a:p>
                  </a:txBody>
                  <a:tcPr>
                    <a:noFill/>
                    <a:lnL>
                      <a:noFill/>
                    </a:lnL>
                    <a:lnR>
                      <a:noFill/>
                    </a:lnR>
                    <a:lnT>
                      <a:noFill/>
                    </a:lnT>
                    <a:lnB>
                      <a:noFill/>
                    </a:lnB>
                  </a:tcPr>
                </a:tc>
              </a:tr>
              <a:tr h="322729">
                <a:tc>
                  <a:txBody>
                    <a:bodyPr/>
                    <a:lstStyle/>
                    <a:p>
                      <a:pPr>
                        <a:defRPr sz="1100" b="0">
                          <a:solidFill>
                            <a:srgbClr val="000000"/>
                          </a:solidFill>
                          <a:latin typeface="Poppins"/>
                        </a:defRPr>
                      </a:pPr>
                      <a:r>
                        <a:t>          11.1. Commercial</a:t>
                      </a:r>
                    </a:p>
                  </a:txBody>
                  <a:tcPr>
                    <a:noFill/>
                    <a:lnL>
                      <a:noFill/>
                    </a:lnL>
                    <a:lnR>
                      <a:noFill/>
                    </a:lnR>
                    <a:lnT>
                      <a:noFill/>
                    </a:lnT>
                    <a:lnB>
                      <a:noFill/>
                    </a:lnB>
                  </a:tcPr>
                </a:tc>
                <a:tc>
                  <a:txBody>
                    <a:bodyPr/>
                    <a:lstStyle/>
                    <a:p>
                      <a:pPr>
                        <a:defRPr sz="1100" b="0">
                          <a:solidFill>
                            <a:srgbClr val="000000"/>
                          </a:solidFill>
                          <a:latin typeface="Poppins"/>
                        </a:defRPr>
                      </a:pPr>
                      <a:r>
                        <a:t>                    11.5.1. Healthcare Buildings</a:t>
                      </a:r>
                    </a:p>
                  </a:txBody>
                  <a:tcPr>
                    <a:noFill/>
                    <a:lnL>
                      <a:noFill/>
                    </a:lnL>
                    <a:lnR>
                      <a:noFill/>
                    </a:lnR>
                    <a:lnT>
                      <a:noFill/>
                    </a:lnT>
                    <a:lnB>
                      <a:noFill/>
                    </a:lnB>
                  </a:tcPr>
                </a:tc>
              </a:tr>
              <a:tr h="322729">
                <a:tc>
                  <a:txBody>
                    <a:bodyPr/>
                    <a:lstStyle/>
                    <a:p>
                      <a:pPr>
                        <a:defRPr sz="1100" b="0">
                          <a:solidFill>
                            <a:srgbClr val="000000"/>
                          </a:solidFill>
                          <a:latin typeface="Poppins"/>
                        </a:defRPr>
                      </a:pPr>
                      <a:r>
                        <a:t>                    11.1.1. Retail Stores And Malls</a:t>
                      </a:r>
                    </a:p>
                  </a:txBody>
                  <a:tcPr>
                    <a:noFill/>
                    <a:lnL>
                      <a:noFill/>
                    </a:lnL>
                    <a:lnR>
                      <a:noFill/>
                    </a:lnR>
                    <a:lnT>
                      <a:noFill/>
                    </a:lnT>
                    <a:lnB>
                      <a:noFill/>
                    </a:lnB>
                  </a:tcPr>
                </a:tc>
                <a:tc>
                  <a:txBody>
                    <a:bodyPr/>
                    <a:lstStyle/>
                    <a:p>
                      <a:pPr>
                        <a:defRPr sz="1100" b="0">
                          <a:solidFill>
                            <a:srgbClr val="000000"/>
                          </a:solidFill>
                          <a:latin typeface="Poppins"/>
                        </a:defRPr>
                      </a:pPr>
                      <a:r>
                        <a:t>                    11.5.2. Educational Buildings</a:t>
                      </a:r>
                    </a:p>
                  </a:txBody>
                  <a:tcPr>
                    <a:noFill/>
                    <a:lnL>
                      <a:noFill/>
                    </a:lnL>
                    <a:lnR>
                      <a:noFill/>
                    </a:lnR>
                    <a:lnT>
                      <a:noFill/>
                    </a:lnT>
                    <a:lnB>
                      <a:noFill/>
                    </a:lnB>
                  </a:tcPr>
                </a:tc>
              </a:tr>
              <a:tr h="322729">
                <a:tc>
                  <a:txBody>
                    <a:bodyPr/>
                    <a:lstStyle/>
                    <a:p>
                      <a:pPr>
                        <a:defRPr sz="1100" b="0">
                          <a:solidFill>
                            <a:srgbClr val="000000"/>
                          </a:solidFill>
                          <a:latin typeface="Poppins"/>
                        </a:defRPr>
                      </a:pPr>
                      <a:r>
                        <a:t>                    11.1.2. Enterprises And Data Centers</a:t>
                      </a:r>
                    </a:p>
                  </a:txBody>
                  <a:tcPr>
                    <a:noFill/>
                    <a:lnL>
                      <a:noFill/>
                    </a:lnL>
                    <a:lnR>
                      <a:noFill/>
                    </a:lnR>
                    <a:lnT>
                      <a:noFill/>
                    </a:lnT>
                    <a:lnB>
                      <a:noFill/>
                    </a:lnB>
                  </a:tcPr>
                </a:tc>
                <a:tc>
                  <a:txBody>
                    <a:bodyPr/>
                    <a:lstStyle/>
                    <a:p>
                      <a:pPr>
                        <a:defRPr sz="1100" b="0">
                          <a:solidFill>
                            <a:srgbClr val="000000"/>
                          </a:solidFill>
                          <a:latin typeface="Poppins"/>
                        </a:defRPr>
                      </a:pPr>
                      <a:r>
                        <a:t>                    11.5.3. Government Buildings</a:t>
                      </a:r>
                    </a:p>
                  </a:txBody>
                  <a:tcPr>
                    <a:noFill/>
                    <a:lnL>
                      <a:noFill/>
                    </a:lnL>
                    <a:lnR>
                      <a:noFill/>
                    </a:lnR>
                    <a:lnT>
                      <a:noFill/>
                    </a:lnT>
                    <a:lnB>
                      <a:noFill/>
                    </a:lnB>
                  </a:tcPr>
                </a:tc>
              </a:tr>
              <a:tr h="322729">
                <a:tc>
                  <a:txBody>
                    <a:bodyPr/>
                    <a:lstStyle/>
                    <a:p>
                      <a:pPr>
                        <a:defRPr sz="1100" b="0">
                          <a:solidFill>
                            <a:srgbClr val="000000"/>
                          </a:solidFill>
                          <a:latin typeface="Poppins"/>
                        </a:defRPr>
                      </a:pPr>
                      <a:r>
                        <a:t>                    11.1.3. Banking And Finance Buildings</a:t>
                      </a:r>
                    </a:p>
                  </a:txBody>
                  <a:tcPr>
                    <a:noFill/>
                    <a:lnL>
                      <a:noFill/>
                    </a:lnL>
                    <a:lnR>
                      <a:noFill/>
                    </a:lnR>
                    <a:lnT>
                      <a:noFill/>
                    </a:lnT>
                    <a:lnB>
                      <a:noFill/>
                    </a:lnB>
                  </a:tcPr>
                </a:tc>
                <a:tc>
                  <a:txBody>
                    <a:bodyPr/>
                    <a:lstStyle/>
                    <a:p>
                      <a:pPr>
                        <a:defRPr sz="1100" b="0">
                          <a:solidFill>
                            <a:srgbClr val="000000"/>
                          </a:solidFill>
                          <a:latin typeface="Poppins"/>
                        </a:defRPr>
                      </a:pPr>
                      <a:r>
                        <a:t>                    11.5.4. Religious Buildings</a:t>
                      </a:r>
                    </a:p>
                  </a:txBody>
                  <a:tcPr>
                    <a:noFill/>
                    <a:lnL>
                      <a:noFill/>
                    </a:lnL>
                    <a:lnR>
                      <a:noFill/>
                    </a:lnR>
                    <a:lnT>
                      <a:noFill/>
                    </a:lnT>
                    <a:lnB>
                      <a:noFill/>
                    </a:lnB>
                  </a:tcPr>
                </a:tc>
              </a:tr>
              <a:tr h="322729">
                <a:tc>
                  <a:txBody>
                    <a:bodyPr/>
                    <a:lstStyle/>
                    <a:p>
                      <a:pPr>
                        <a:defRPr sz="1100" b="0">
                          <a:solidFill>
                            <a:srgbClr val="000000"/>
                          </a:solidFill>
                          <a:latin typeface="Poppins"/>
                        </a:defRPr>
                      </a:pPr>
                      <a:r>
                        <a:t>                    11.1.4. Hospitality Centers</a:t>
                      </a:r>
                    </a:p>
                  </a:txBody>
                  <a:tcPr>
                    <a:noFill/>
                    <a:lnL>
                      <a:noFill/>
                    </a:lnL>
                    <a:lnR>
                      <a:noFill/>
                    </a:lnR>
                    <a:lnT>
                      <a:noFill/>
                    </a:lnT>
                    <a:lnB>
                      <a:noFill/>
                    </a:lnB>
                  </a:tcPr>
                </a:tc>
                <a:tc>
                  <a:txBody>
                    <a:bodyPr/>
                    <a:lstStyle/>
                    <a:p>
                      <a:pPr>
                        <a:defRPr sz="1100" b="0">
                          <a:solidFill>
                            <a:srgbClr val="000000"/>
                          </a:solidFill>
                          <a:latin typeface="Poppins"/>
                        </a:defRPr>
                      </a:pPr>
                      <a:r>
                        <a:t>          11.6. Industrial</a:t>
                      </a:r>
                    </a:p>
                  </a:txBody>
                  <a:tcPr>
                    <a:noFill/>
                    <a:lnL>
                      <a:noFill/>
                    </a:lnL>
                    <a:lnR>
                      <a:noFill/>
                    </a:lnR>
                    <a:lnT>
                      <a:noFill/>
                    </a:lnT>
                    <a:lnB>
                      <a:noFill/>
                    </a:lnB>
                  </a:tcPr>
                </a:tc>
              </a:tr>
              <a:tr h="322729">
                <a:tc>
                  <a:txBody>
                    <a:bodyPr/>
                    <a:lstStyle/>
                    <a:p>
                      <a:pPr>
                        <a:defRPr sz="1100" b="0">
                          <a:solidFill>
                            <a:srgbClr val="000000"/>
                          </a:solidFill>
                          <a:latin typeface="Poppins"/>
                        </a:defRPr>
                      </a:pPr>
                      <a:r>
                        <a:t>                    11.1.5. Warehouses</a:t>
                      </a:r>
                    </a:p>
                  </a:txBody>
                  <a:tcPr>
                    <a:noFill/>
                    <a:lnL>
                      <a:noFill/>
                    </a:lnL>
                    <a:lnR>
                      <a:noFill/>
                    </a:lnR>
                    <a:lnT>
                      <a:noFill/>
                    </a:lnT>
                    <a:lnB>
                      <a:noFill/>
                    </a:lnB>
                  </a:tcPr>
                </a:tc>
                <a:tc>
                  <a:txBody>
                    <a:bodyPr/>
                    <a:lstStyle/>
                    <a:p>
                      <a:pPr>
                        <a:defRPr sz="1100" b="0">
                          <a:solidFill>
                            <a:srgbClr val="000000"/>
                          </a:solidFill>
                          <a:latin typeface="Poppins"/>
                        </a:defRPr>
                      </a:pPr>
                      <a:r>
                        <a:t>          11.7. Manufacturing Facility</a:t>
                      </a:r>
                    </a:p>
                  </a:txBody>
                  <a:tcPr>
                    <a:noFill/>
                    <a:lnL>
                      <a:noFill/>
                    </a:lnL>
                    <a:lnR>
                      <a:noFill/>
                    </a:lnR>
                    <a:lnT>
                      <a:noFill/>
                    </a:lnT>
                    <a:lnB>
                      <a:noFill/>
                    </a:lnB>
                  </a:tcPr>
                </a:tc>
              </a:tr>
              <a:tr h="322729">
                <a:tc>
                  <a:txBody>
                    <a:bodyPr/>
                    <a:lstStyle/>
                    <a:p>
                      <a:pPr>
                        <a:defRPr sz="1100" b="0">
                          <a:solidFill>
                            <a:srgbClr val="000000"/>
                          </a:solidFill>
                          <a:latin typeface="Poppins"/>
                        </a:defRPr>
                      </a:pPr>
                      <a:r>
                        <a:t>          11.2. Infrastructure</a:t>
                      </a:r>
                    </a:p>
                  </a:txBody>
                  <a:tcPr>
                    <a:noFill/>
                    <a:lnL>
                      <a:noFill/>
                    </a:lnL>
                    <a:lnR>
                      <a:noFill/>
                    </a:lnR>
                    <a:lnT>
                      <a:noFill/>
                    </a:lnT>
                    <a:lnB>
                      <a:noFill/>
                    </a:lnB>
                  </a:tcPr>
                </a:tc>
                <a:tc>
                  <a:txBody>
                    <a:bodyPr/>
                    <a:lstStyle/>
                    <a:p>
                      <a:pPr>
                        <a:defRPr sz="1100" b="0">
                          <a:solidFill>
                            <a:srgbClr val="000000"/>
                          </a:solidFill>
                          <a:latin typeface="Poppins"/>
                        </a:defRPr>
                      </a:pPr>
                      <a:r>
                        <a:t>          11.8. Construction Site</a:t>
                      </a:r>
                    </a:p>
                  </a:txBody>
                  <a:tcPr>
                    <a:noFill/>
                    <a:lnL>
                      <a:noFill/>
                    </a:lnL>
                    <a:lnR>
                      <a:noFill/>
                    </a:lnR>
                    <a:lnT>
                      <a:noFill/>
                    </a:lnT>
                    <a:lnB>
                      <a:noFill/>
                    </a:lnB>
                  </a:tcPr>
                </a:tc>
              </a:tr>
              <a:tr h="322729">
                <a:tc>
                  <a:txBody>
                    <a:bodyPr/>
                    <a:lstStyle/>
                    <a:p>
                      <a:pPr>
                        <a:defRPr sz="1100" b="0">
                          <a:solidFill>
                            <a:srgbClr val="000000"/>
                          </a:solidFill>
                          <a:latin typeface="Poppins"/>
                        </a:defRPr>
                      </a:pPr>
                      <a:r>
                        <a:t>                    11.2.1. Transportation</a:t>
                      </a:r>
                    </a:p>
                  </a:txBody>
                  <a:tcPr>
                    <a:noFill/>
                    <a:lnL>
                      <a:noFill/>
                    </a:lnL>
                    <a:lnR>
                      <a:noFill/>
                    </a:lnR>
                    <a:lnT>
                      <a:noFill/>
                    </a:lnT>
                    <a:lnB>
                      <a:noFill/>
                    </a:lnB>
                  </a:tcPr>
                </a:tc>
                <a:tc>
                  <a:txBody>
                    <a:bodyPr/>
                    <a:lstStyle/>
                    <a:p>
                      <a:pPr>
                        <a:defRPr sz="1100" b="1">
                          <a:solidFill>
                            <a:srgbClr val="7030A0"/>
                          </a:solidFill>
                          <a:latin typeface="Poppins"/>
                        </a:defRPr>
                      </a:pPr>
                      <a:r>
                        <a:t>12. Video Surveillance Market Size by Business Model (2019-2032)</a:t>
                      </a:r>
                    </a:p>
                  </a:txBody>
                  <a:tcPr>
                    <a:noFill/>
                    <a:lnL>
                      <a:noFill/>
                    </a:lnL>
                    <a:lnR>
                      <a:noFill/>
                    </a:lnR>
                    <a:lnT>
                      <a:noFill/>
                    </a:lnT>
                    <a:lnB>
                      <a:noFill/>
                    </a:lnB>
                  </a:tcPr>
                </a:tc>
              </a:tr>
              <a:tr h="322729">
                <a:tc>
                  <a:txBody>
                    <a:bodyPr/>
                    <a:lstStyle/>
                    <a:p>
                      <a:pPr>
                        <a:defRPr sz="1100" b="0">
                          <a:solidFill>
                            <a:srgbClr val="000000"/>
                          </a:solidFill>
                          <a:latin typeface="Poppins"/>
                        </a:defRPr>
                      </a:pPr>
                      <a:r>
                        <a:t>                    11.2.2. Smart City</a:t>
                      </a:r>
                    </a:p>
                  </a:txBody>
                  <a:tcPr>
                    <a:noFill/>
                    <a:lnL>
                      <a:noFill/>
                    </a:lnL>
                    <a:lnR>
                      <a:noFill/>
                    </a:lnR>
                    <a:lnT>
                      <a:noFill/>
                    </a:lnT>
                    <a:lnB>
                      <a:noFill/>
                    </a:lnB>
                  </a:tcPr>
                </a:tc>
                <a:tc>
                  <a:txBody>
                    <a:bodyPr/>
                    <a:lstStyle/>
                    <a:p>
                      <a:pPr>
                        <a:defRPr sz="1100" b="0">
                          <a:solidFill>
                            <a:srgbClr val="000000"/>
                          </a:solidFill>
                          <a:latin typeface="Poppins"/>
                        </a:defRPr>
                      </a:pPr>
                      <a:r>
                        <a:t>          12.1. B2B</a:t>
                      </a:r>
                    </a:p>
                  </a:txBody>
                  <a:tcPr>
                    <a:noFill/>
                    <a:lnL>
                      <a:noFill/>
                    </a:lnL>
                    <a:lnR>
                      <a:noFill/>
                    </a:lnR>
                    <a:lnT>
                      <a:noFill/>
                    </a:lnT>
                    <a:lnB>
                      <a:noFill/>
                    </a:lnB>
                  </a:tcPr>
                </a:tc>
              </a:tr>
              <a:tr h="322729">
                <a:tc>
                  <a:txBody>
                    <a:bodyPr/>
                    <a:lstStyle/>
                    <a:p>
                      <a:pPr>
                        <a:defRPr sz="1100" b="0">
                          <a:solidFill>
                            <a:srgbClr val="000000"/>
                          </a:solidFill>
                          <a:latin typeface="Poppins"/>
                        </a:defRPr>
                      </a:pPr>
                      <a:r>
                        <a:t>                    11.2.3. Utilities</a:t>
                      </a:r>
                    </a:p>
                  </a:txBody>
                  <a:tcPr>
                    <a:noFill/>
                    <a:lnL>
                      <a:noFill/>
                    </a:lnL>
                    <a:lnR>
                      <a:noFill/>
                    </a:lnR>
                    <a:lnT>
                      <a:noFill/>
                    </a:lnT>
                    <a:lnB>
                      <a:noFill/>
                    </a:lnB>
                  </a:tcPr>
                </a:tc>
                <a:tc>
                  <a:txBody>
                    <a:bodyPr/>
                    <a:lstStyle/>
                    <a:p>
                      <a:pPr>
                        <a:defRPr sz="1100" b="0">
                          <a:solidFill>
                            <a:srgbClr val="000000"/>
                          </a:solidFill>
                          <a:latin typeface="Poppins"/>
                        </a:defRPr>
                      </a:pPr>
                      <a:r>
                        <a:t>          12.2. B2C</a:t>
                      </a:r>
                    </a:p>
                  </a:txBody>
                  <a:tcPr>
                    <a:noFill/>
                    <a:lnL>
                      <a:noFill/>
                    </a:lnL>
                    <a:lnR>
                      <a:noFill/>
                    </a:lnR>
                    <a:lnT>
                      <a:noFill/>
                    </a:lnT>
                    <a:lnB>
                      <a:noFill/>
                    </a:lnB>
                  </a:tcPr>
                </a:tc>
              </a:tr>
              <a:tr h="322736">
                <a:tc>
                  <a:txBody>
                    <a:bodyPr/>
                    <a:lstStyle/>
                    <a:p>
                      <a:pPr>
                        <a:defRPr sz="1100" b="0">
                          <a:solidFill>
                            <a:srgbClr val="000000"/>
                          </a:solidFill>
                          <a:latin typeface="Poppins"/>
                        </a:defRPr>
                      </a:pPr>
                      <a:r>
                        <a:t>          11.3. Military &amp; Defense</a:t>
                      </a:r>
                    </a:p>
                  </a:txBody>
                  <a:tcPr>
                    <a:noFill/>
                    <a:lnL>
                      <a:noFill/>
                    </a:lnL>
                    <a:lnR>
                      <a:noFill/>
                    </a:lnR>
                    <a:lnT>
                      <a:noFill/>
                    </a:lnT>
                    <a:lnB>
                      <a:noFill/>
                    </a:lnB>
                  </a:tcPr>
                </a:tc>
                <a:tc>
                  <a:txBody>
                    <a:bodyPr/>
                    <a:lstStyle/>
                    <a:p>
                      <a:pPr>
                        <a:defRPr sz="1100" b="0">
                          <a:solidFill>
                            <a:srgbClr val="000000"/>
                          </a:solidFill>
                          <a:latin typeface="Poppins"/>
                        </a:defRPr>
                      </a:pPr>
                      <a:r>
                        <a:t>          12.3. B2B2C</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560320" y="457200"/>
          <a:ext cx="9144000" cy="5486400"/>
        </p:xfrm>
        <a:graphic>
          <a:graphicData uri="http://schemas.openxmlformats.org/drawingml/2006/table">
            <a:tbl>
              <a:tblPr firstRow="1" bandRow="1">
                <a:tableStyleId>{5C22544A-7EE6-4342-B048-85BDC9FD1C3A}</a:tableStyleId>
              </a:tblPr>
              <a:tblGrid>
                <a:gridCol w="4572000"/>
                <a:gridCol w="4572000"/>
              </a:tblGrid>
              <a:tr h="322729">
                <a:tc>
                  <a:txBody>
                    <a:bodyPr/>
                    <a:lstStyle/>
                    <a:p>
                      <a:pPr>
                        <a:defRPr sz="1100" b="1">
                          <a:solidFill>
                            <a:srgbClr val="7030A0"/>
                          </a:solidFill>
                          <a:latin typeface="Poppins"/>
                        </a:defRPr>
                      </a:pPr>
                      <a:r>
                        <a:t>13. Global Video Surveillance Market Size by Region (2019-2032)</a:t>
                      </a:r>
                    </a:p>
                  </a:txBody>
                  <a:tcPr>
                    <a:noFill/>
                    <a:lnL>
                      <a:noFill/>
                    </a:lnL>
                    <a:lnR>
                      <a:noFill/>
                    </a:lnR>
                    <a:lnT>
                      <a:noFill/>
                    </a:lnT>
                    <a:lnB>
                      <a:noFill/>
                    </a:lnB>
                  </a:tcPr>
                </a:tc>
                <a:tc>
                  <a:txBody>
                    <a:bodyPr/>
                    <a:lstStyle/>
                    <a:p>
                      <a:pPr>
                        <a:defRPr sz="1100" b="0">
                          <a:solidFill>
                            <a:srgbClr val="000000"/>
                          </a:solidFill>
                          <a:latin typeface="Poppins"/>
                        </a:defRPr>
                      </a:pPr>
                      <a:r>
                        <a:t>          13.4. Latin America (By Component, By Pricing Model, By Data Storage, By System Type, By Organization Size, By End User, By Business Model)</a:t>
                      </a:r>
                    </a:p>
                  </a:txBody>
                  <a:tcPr>
                    <a:noFill/>
                    <a:lnL>
                      <a:noFill/>
                    </a:lnL>
                    <a:lnR>
                      <a:noFill/>
                    </a:lnR>
                    <a:lnT>
                      <a:noFill/>
                    </a:lnT>
                    <a:lnB>
                      <a:noFill/>
                    </a:lnB>
                  </a:tcPr>
                </a:tc>
              </a:tr>
              <a:tr h="322729">
                <a:tc>
                  <a:txBody>
                    <a:bodyPr/>
                    <a:lstStyle/>
                    <a:p>
                      <a:pPr>
                        <a:defRPr sz="1100" b="0">
                          <a:solidFill>
                            <a:srgbClr val="000000"/>
                          </a:solidFill>
                          <a:latin typeface="Poppins"/>
                        </a:defRPr>
                      </a:pPr>
                      <a:r>
                        <a:t>          13.1. North America (By Component, By Pricing Model, By Data Storage, By System Type, By Organization Size, By End User, By Business Model)</a:t>
                      </a:r>
                    </a:p>
                  </a:txBody>
                  <a:tcPr>
                    <a:noFill/>
                    <a:lnL>
                      <a:noFill/>
                    </a:lnL>
                    <a:lnR>
                      <a:noFill/>
                    </a:lnR>
                    <a:lnT>
                      <a:noFill/>
                    </a:lnT>
                    <a:lnB>
                      <a:noFill/>
                    </a:lnB>
                  </a:tcPr>
                </a:tc>
                <a:tc>
                  <a:txBody>
                    <a:bodyPr/>
                    <a:lstStyle/>
                    <a:p>
                      <a:pPr>
                        <a:defRPr sz="1100" b="0">
                          <a:solidFill>
                            <a:srgbClr val="000000"/>
                          </a:solidFill>
                          <a:latin typeface="Poppins"/>
                        </a:defRPr>
                      </a:pPr>
                      <a:r>
                        <a:t>                    13.4.1. Brazil</a:t>
                      </a:r>
                    </a:p>
                  </a:txBody>
                  <a:tcPr>
                    <a:noFill/>
                    <a:lnL>
                      <a:noFill/>
                    </a:lnL>
                    <a:lnR>
                      <a:noFill/>
                    </a:lnR>
                    <a:lnT>
                      <a:noFill/>
                    </a:lnT>
                    <a:lnB>
                      <a:noFill/>
                    </a:lnB>
                  </a:tcPr>
                </a:tc>
              </a:tr>
              <a:tr h="322729">
                <a:tc>
                  <a:txBody>
                    <a:bodyPr/>
                    <a:lstStyle/>
                    <a:p>
                      <a:pPr>
                        <a:defRPr sz="1100" b="0">
                          <a:solidFill>
                            <a:srgbClr val="000000"/>
                          </a:solidFill>
                          <a:latin typeface="Poppins"/>
                        </a:defRPr>
                      </a:pPr>
                      <a:r>
                        <a:t>                    13.1.1. US</a:t>
                      </a:r>
                    </a:p>
                  </a:txBody>
                  <a:tcPr>
                    <a:noFill/>
                    <a:lnL>
                      <a:noFill/>
                    </a:lnL>
                    <a:lnR>
                      <a:noFill/>
                    </a:lnR>
                    <a:lnT>
                      <a:noFill/>
                    </a:lnT>
                    <a:lnB>
                      <a:noFill/>
                    </a:lnB>
                  </a:tcPr>
                </a:tc>
                <a:tc>
                  <a:txBody>
                    <a:bodyPr/>
                    <a:lstStyle/>
                    <a:p>
                      <a:pPr>
                        <a:defRPr sz="1100" b="0">
                          <a:solidFill>
                            <a:srgbClr val="000000"/>
                          </a:solidFill>
                          <a:latin typeface="Poppins"/>
                        </a:defRPr>
                      </a:pPr>
                      <a:r>
                        <a:t>                    13.4.2. Mexico</a:t>
                      </a:r>
                    </a:p>
                  </a:txBody>
                  <a:tcPr>
                    <a:noFill/>
                    <a:lnL>
                      <a:noFill/>
                    </a:lnL>
                    <a:lnR>
                      <a:noFill/>
                    </a:lnR>
                    <a:lnT>
                      <a:noFill/>
                    </a:lnT>
                    <a:lnB>
                      <a:noFill/>
                    </a:lnB>
                  </a:tcPr>
                </a:tc>
              </a:tr>
              <a:tr h="322729">
                <a:tc>
                  <a:txBody>
                    <a:bodyPr/>
                    <a:lstStyle/>
                    <a:p>
                      <a:pPr>
                        <a:defRPr sz="1100" b="0">
                          <a:solidFill>
                            <a:srgbClr val="000000"/>
                          </a:solidFill>
                          <a:latin typeface="Poppins"/>
                        </a:defRPr>
                      </a:pPr>
                      <a:r>
                        <a:t>                    13.1.2. Canada</a:t>
                      </a:r>
                    </a:p>
                  </a:txBody>
                  <a:tcPr>
                    <a:noFill/>
                    <a:lnL>
                      <a:noFill/>
                    </a:lnL>
                    <a:lnR>
                      <a:noFill/>
                    </a:lnR>
                    <a:lnT>
                      <a:noFill/>
                    </a:lnT>
                    <a:lnB>
                      <a:noFill/>
                    </a:lnB>
                  </a:tcPr>
                </a:tc>
                <a:tc>
                  <a:txBody>
                    <a:bodyPr/>
                    <a:lstStyle/>
                    <a:p>
                      <a:pPr>
                        <a:defRPr sz="1100" b="0">
                          <a:solidFill>
                            <a:srgbClr val="000000"/>
                          </a:solidFill>
                          <a:latin typeface="Poppins"/>
                        </a:defRPr>
                      </a:pPr>
                      <a:r>
                        <a:t>                    13.4.3. Rest of Latin America</a:t>
                      </a:r>
                    </a:p>
                  </a:txBody>
                  <a:tcPr>
                    <a:noFill/>
                    <a:lnL>
                      <a:noFill/>
                    </a:lnL>
                    <a:lnR>
                      <a:noFill/>
                    </a:lnR>
                    <a:lnT>
                      <a:noFill/>
                    </a:lnT>
                    <a:lnB>
                      <a:noFill/>
                    </a:lnB>
                  </a:tcPr>
                </a:tc>
              </a:tr>
              <a:tr h="322729">
                <a:tc>
                  <a:txBody>
                    <a:bodyPr/>
                    <a:lstStyle/>
                    <a:p>
                      <a:pPr>
                        <a:defRPr sz="1100" b="0">
                          <a:solidFill>
                            <a:srgbClr val="000000"/>
                          </a:solidFill>
                          <a:latin typeface="Poppins"/>
                        </a:defRPr>
                      </a:pPr>
                      <a:r>
                        <a:t>          13.2. Europe (By Component, By Pricing Model, By Data Storage, By System Type, By Organization Size, By End User, By Business Model)</a:t>
                      </a:r>
                    </a:p>
                  </a:txBody>
                  <a:tcPr>
                    <a:noFill/>
                    <a:lnL>
                      <a:noFill/>
                    </a:lnL>
                    <a:lnR>
                      <a:noFill/>
                    </a:lnR>
                    <a:lnT>
                      <a:noFill/>
                    </a:lnT>
                    <a:lnB>
                      <a:noFill/>
                    </a:lnB>
                  </a:tcPr>
                </a:tc>
                <a:tc>
                  <a:txBody>
                    <a:bodyPr/>
                    <a:lstStyle/>
                    <a:p>
                      <a:pPr>
                        <a:defRPr sz="1100" b="0">
                          <a:solidFill>
                            <a:srgbClr val="000000"/>
                          </a:solidFill>
                          <a:latin typeface="Poppins"/>
                        </a:defRPr>
                      </a:pPr>
                      <a:r>
                        <a:t>          13.5. Middle East &amp; Africa (By Component, By Pricing Model, By Data Storage, By System Type, By Organization Size, By End User, By Business Model)</a:t>
                      </a:r>
                    </a:p>
                  </a:txBody>
                  <a:tcPr>
                    <a:noFill/>
                    <a:lnL>
                      <a:noFill/>
                    </a:lnL>
                    <a:lnR>
                      <a:noFill/>
                    </a:lnR>
                    <a:lnT>
                      <a:noFill/>
                    </a:lnT>
                    <a:lnB>
                      <a:noFill/>
                    </a:lnB>
                  </a:tcPr>
                </a:tc>
              </a:tr>
              <a:tr h="322729">
                <a:tc>
                  <a:txBody>
                    <a:bodyPr/>
                    <a:lstStyle/>
                    <a:p>
                      <a:pPr>
                        <a:defRPr sz="1100" b="0">
                          <a:solidFill>
                            <a:srgbClr val="000000"/>
                          </a:solidFill>
                          <a:latin typeface="Poppins"/>
                        </a:defRPr>
                      </a:pPr>
                      <a:r>
                        <a:t>                    13.2.1. UK</a:t>
                      </a:r>
                    </a:p>
                  </a:txBody>
                  <a:tcPr>
                    <a:noFill/>
                    <a:lnL>
                      <a:noFill/>
                    </a:lnL>
                    <a:lnR>
                      <a:noFill/>
                    </a:lnR>
                    <a:lnT>
                      <a:noFill/>
                    </a:lnT>
                    <a:lnB>
                      <a:noFill/>
                    </a:lnB>
                  </a:tcPr>
                </a:tc>
                <a:tc>
                  <a:txBody>
                    <a:bodyPr/>
                    <a:lstStyle/>
                    <a:p>
                      <a:pPr>
                        <a:defRPr sz="1100" b="0">
                          <a:solidFill>
                            <a:srgbClr val="000000"/>
                          </a:solidFill>
                          <a:latin typeface="Poppins"/>
                        </a:defRPr>
                      </a:pPr>
                      <a:r>
                        <a:t>                    13.5.1. GCC Countries</a:t>
                      </a:r>
                    </a:p>
                  </a:txBody>
                  <a:tcPr>
                    <a:noFill/>
                    <a:lnL>
                      <a:noFill/>
                    </a:lnL>
                    <a:lnR>
                      <a:noFill/>
                    </a:lnR>
                    <a:lnT>
                      <a:noFill/>
                    </a:lnT>
                    <a:lnB>
                      <a:noFill/>
                    </a:lnB>
                  </a:tcPr>
                </a:tc>
              </a:tr>
              <a:tr h="322729">
                <a:tc>
                  <a:txBody>
                    <a:bodyPr/>
                    <a:lstStyle/>
                    <a:p>
                      <a:pPr>
                        <a:defRPr sz="1100" b="0">
                          <a:solidFill>
                            <a:srgbClr val="000000"/>
                          </a:solidFill>
                          <a:latin typeface="Poppins"/>
                        </a:defRPr>
                      </a:pPr>
                      <a:r>
                        <a:t>                    13.2.2. Germany</a:t>
                      </a:r>
                    </a:p>
                  </a:txBody>
                  <a:tcPr>
                    <a:noFill/>
                    <a:lnL>
                      <a:noFill/>
                    </a:lnL>
                    <a:lnR>
                      <a:noFill/>
                    </a:lnR>
                    <a:lnT>
                      <a:noFill/>
                    </a:lnT>
                    <a:lnB>
                      <a:noFill/>
                    </a:lnB>
                  </a:tcPr>
                </a:tc>
                <a:tc>
                  <a:txBody>
                    <a:bodyPr/>
                    <a:lstStyle/>
                    <a:p>
                      <a:pPr>
                        <a:defRPr sz="1100" b="0">
                          <a:solidFill>
                            <a:srgbClr val="000000"/>
                          </a:solidFill>
                          <a:latin typeface="Poppins"/>
                        </a:defRPr>
                      </a:pPr>
                      <a:r>
                        <a:t>                    13.5.2. South Africa</a:t>
                      </a:r>
                    </a:p>
                  </a:txBody>
                  <a:tcPr>
                    <a:noFill/>
                    <a:lnL>
                      <a:noFill/>
                    </a:lnL>
                    <a:lnR>
                      <a:noFill/>
                    </a:lnR>
                    <a:lnT>
                      <a:noFill/>
                    </a:lnT>
                    <a:lnB>
                      <a:noFill/>
                    </a:lnB>
                  </a:tcPr>
                </a:tc>
              </a:tr>
              <a:tr h="322729">
                <a:tc>
                  <a:txBody>
                    <a:bodyPr/>
                    <a:lstStyle/>
                    <a:p>
                      <a:pPr>
                        <a:defRPr sz="1100" b="0">
                          <a:solidFill>
                            <a:srgbClr val="000000"/>
                          </a:solidFill>
                          <a:latin typeface="Poppins"/>
                        </a:defRPr>
                      </a:pPr>
                      <a:r>
                        <a:t>                    13.2.3. Spain</a:t>
                      </a:r>
                    </a:p>
                  </a:txBody>
                  <a:tcPr>
                    <a:noFill/>
                    <a:lnL>
                      <a:noFill/>
                    </a:lnL>
                    <a:lnR>
                      <a:noFill/>
                    </a:lnR>
                    <a:lnT>
                      <a:noFill/>
                    </a:lnT>
                    <a:lnB>
                      <a:noFill/>
                    </a:lnB>
                  </a:tcPr>
                </a:tc>
                <a:tc>
                  <a:txBody>
                    <a:bodyPr/>
                    <a:lstStyle/>
                    <a:p>
                      <a:pPr>
                        <a:defRPr sz="1100" b="0">
                          <a:solidFill>
                            <a:srgbClr val="000000"/>
                          </a:solidFill>
                          <a:latin typeface="Poppins"/>
                        </a:defRPr>
                      </a:pPr>
                      <a:r>
                        <a:t>                    13.5.3. Rest of Middle East &amp; Africa</a:t>
                      </a:r>
                    </a:p>
                  </a:txBody>
                  <a:tcPr>
                    <a:noFill/>
                    <a:lnL>
                      <a:noFill/>
                    </a:lnL>
                    <a:lnR>
                      <a:noFill/>
                    </a:lnR>
                    <a:lnT>
                      <a:noFill/>
                    </a:lnT>
                    <a:lnB>
                      <a:noFill/>
                    </a:lnB>
                  </a:tcPr>
                </a:tc>
              </a:tr>
              <a:tr h="322729">
                <a:tc>
                  <a:txBody>
                    <a:bodyPr/>
                    <a:lstStyle/>
                    <a:p>
                      <a:pPr>
                        <a:defRPr sz="1100" b="0">
                          <a:solidFill>
                            <a:srgbClr val="000000"/>
                          </a:solidFill>
                          <a:latin typeface="Poppins"/>
                        </a:defRPr>
                      </a:pPr>
                      <a:r>
                        <a:t>                    13.2.4. France</a:t>
                      </a:r>
                    </a:p>
                  </a:txBody>
                  <a:tcPr>
                    <a:noFill/>
                    <a:lnL>
                      <a:noFill/>
                    </a:lnL>
                    <a:lnR>
                      <a:noFill/>
                    </a:lnR>
                    <a:lnT>
                      <a:noFill/>
                    </a:lnT>
                    <a:lnB>
                      <a:noFill/>
                    </a:lnB>
                  </a:tcPr>
                </a:tc>
                <a:tc>
                  <a:txBody>
                    <a:bodyPr/>
                    <a:lstStyle/>
                    <a:p>
                      <a:pPr>
                        <a:defRPr sz="1100" b="1">
                          <a:solidFill>
                            <a:srgbClr val="7030A0"/>
                          </a:solidFill>
                          <a:latin typeface="Poppins"/>
                        </a:defRPr>
                      </a:pPr>
                      <a:r>
                        <a:t>14. Competitive Landscape</a:t>
                      </a:r>
                    </a:p>
                  </a:txBody>
                  <a:tcPr>
                    <a:noFill/>
                    <a:lnL>
                      <a:noFill/>
                    </a:lnL>
                    <a:lnR>
                      <a:noFill/>
                    </a:lnR>
                    <a:lnT>
                      <a:noFill/>
                    </a:lnT>
                    <a:lnB>
                      <a:noFill/>
                    </a:lnB>
                  </a:tcPr>
                </a:tc>
              </a:tr>
              <a:tr h="322729">
                <a:tc>
                  <a:txBody>
                    <a:bodyPr/>
                    <a:lstStyle/>
                    <a:p>
                      <a:pPr>
                        <a:defRPr sz="1100" b="0">
                          <a:solidFill>
                            <a:srgbClr val="000000"/>
                          </a:solidFill>
                          <a:latin typeface="Poppins"/>
                        </a:defRPr>
                      </a:pPr>
                      <a:r>
                        <a:t>                    13.2.5. Italy</a:t>
                      </a:r>
                    </a:p>
                  </a:txBody>
                  <a:tcPr>
                    <a:noFill/>
                    <a:lnL>
                      <a:noFill/>
                    </a:lnL>
                    <a:lnR>
                      <a:noFill/>
                    </a:lnR>
                    <a:lnT>
                      <a:noFill/>
                    </a:lnT>
                    <a:lnB>
                      <a:noFill/>
                    </a:lnB>
                  </a:tcPr>
                </a:tc>
                <a:tc>
                  <a:txBody>
                    <a:bodyPr/>
                    <a:lstStyle/>
                    <a:p>
                      <a:pPr>
                        <a:defRPr sz="1100" b="0">
                          <a:solidFill>
                            <a:srgbClr val="000000"/>
                          </a:solidFill>
                          <a:latin typeface="Poppins"/>
                        </a:defRPr>
                      </a:pPr>
                      <a:r>
                        <a:t>          14.1. Competitive Dashboard</a:t>
                      </a:r>
                    </a:p>
                  </a:txBody>
                  <a:tcPr>
                    <a:noFill/>
                    <a:lnL>
                      <a:noFill/>
                    </a:lnL>
                    <a:lnR>
                      <a:noFill/>
                    </a:lnR>
                    <a:lnT>
                      <a:noFill/>
                    </a:lnT>
                    <a:lnB>
                      <a:noFill/>
                    </a:lnB>
                  </a:tcPr>
                </a:tc>
              </a:tr>
              <a:tr h="322729">
                <a:tc>
                  <a:txBody>
                    <a:bodyPr/>
                    <a:lstStyle/>
                    <a:p>
                      <a:pPr>
                        <a:defRPr sz="1100" b="0">
                          <a:solidFill>
                            <a:srgbClr val="000000"/>
                          </a:solidFill>
                          <a:latin typeface="Poppins"/>
                        </a:defRPr>
                      </a:pPr>
                      <a:r>
                        <a:t>                    13.2.6. Rest of Europe</a:t>
                      </a:r>
                    </a:p>
                  </a:txBody>
                  <a:tcPr>
                    <a:noFill/>
                    <a:lnL>
                      <a:noFill/>
                    </a:lnL>
                    <a:lnR>
                      <a:noFill/>
                    </a:lnR>
                    <a:lnT>
                      <a:noFill/>
                    </a:lnT>
                    <a:lnB>
                      <a:noFill/>
                    </a:lnB>
                  </a:tcPr>
                </a:tc>
                <a:tc>
                  <a:txBody>
                    <a:bodyPr/>
                    <a:lstStyle/>
                    <a:p>
                      <a:pPr>
                        <a:defRPr sz="1100" b="0">
                          <a:solidFill>
                            <a:srgbClr val="000000"/>
                          </a:solidFill>
                          <a:latin typeface="Poppins"/>
                        </a:defRPr>
                      </a:pPr>
                      <a:r>
                        <a:t>          14.2. Market Positioning of Key Players, 2024</a:t>
                      </a:r>
                    </a:p>
                  </a:txBody>
                  <a:tcPr>
                    <a:noFill/>
                    <a:lnL>
                      <a:noFill/>
                    </a:lnL>
                    <a:lnR>
                      <a:noFill/>
                    </a:lnR>
                    <a:lnT>
                      <a:noFill/>
                    </a:lnT>
                    <a:lnB>
                      <a:noFill/>
                    </a:lnB>
                  </a:tcPr>
                </a:tc>
              </a:tr>
              <a:tr h="322729">
                <a:tc>
                  <a:txBody>
                    <a:bodyPr/>
                    <a:lstStyle/>
                    <a:p>
                      <a:pPr>
                        <a:defRPr sz="1100" b="0">
                          <a:solidFill>
                            <a:srgbClr val="000000"/>
                          </a:solidFill>
                          <a:latin typeface="Poppins"/>
                        </a:defRPr>
                      </a:pPr>
                      <a:r>
                        <a:t>          13.3. Asia-Pacific (By Component, By Pricing Model, By Data Storage, By System Type, By Organization Size, By End User, By Business Model)</a:t>
                      </a:r>
                    </a:p>
                  </a:txBody>
                  <a:tcPr>
                    <a:noFill/>
                    <a:lnL>
                      <a:noFill/>
                    </a:lnL>
                    <a:lnR>
                      <a:noFill/>
                    </a:lnR>
                    <a:lnT>
                      <a:noFill/>
                    </a:lnT>
                    <a:lnB>
                      <a:noFill/>
                    </a:lnB>
                  </a:tcPr>
                </a:tc>
                <a:tc>
                  <a:txBody>
                    <a:bodyPr/>
                    <a:lstStyle/>
                    <a:p>
                      <a:pPr>
                        <a:defRPr sz="1100" b="0">
                          <a:solidFill>
                            <a:srgbClr val="000000"/>
                          </a:solidFill>
                          <a:latin typeface="Poppins"/>
                        </a:defRPr>
                      </a:pPr>
                      <a:r>
                        <a:t>          14.3. Strategies Adopted by Key Market Players</a:t>
                      </a:r>
                    </a:p>
                  </a:txBody>
                  <a:tcPr>
                    <a:noFill/>
                    <a:lnL>
                      <a:noFill/>
                    </a:lnL>
                    <a:lnR>
                      <a:noFill/>
                    </a:lnR>
                    <a:lnT>
                      <a:noFill/>
                    </a:lnT>
                    <a:lnB>
                      <a:noFill/>
                    </a:lnB>
                  </a:tcPr>
                </a:tc>
              </a:tr>
              <a:tr h="322729">
                <a:tc>
                  <a:txBody>
                    <a:bodyPr/>
                    <a:lstStyle/>
                    <a:p>
                      <a:pPr>
                        <a:defRPr sz="1100" b="0">
                          <a:solidFill>
                            <a:srgbClr val="000000"/>
                          </a:solidFill>
                          <a:latin typeface="Poppins"/>
                        </a:defRPr>
                      </a:pPr>
                      <a:r>
                        <a:t>                    13.3.1. China</a:t>
                      </a:r>
                    </a:p>
                  </a:txBody>
                  <a:tcPr>
                    <a:noFill/>
                    <a:lnL>
                      <a:noFill/>
                    </a:lnL>
                    <a:lnR>
                      <a:noFill/>
                    </a:lnR>
                    <a:lnT>
                      <a:noFill/>
                    </a:lnT>
                    <a:lnB>
                      <a:noFill/>
                    </a:lnB>
                  </a:tcPr>
                </a:tc>
                <a:tc>
                  <a:txBody>
                    <a:bodyPr/>
                    <a:lstStyle/>
                    <a:p>
                      <a:pPr>
                        <a:defRPr sz="1100" b="0">
                          <a:solidFill>
                            <a:srgbClr val="000000"/>
                          </a:solidFill>
                          <a:latin typeface="Poppins"/>
                        </a:defRPr>
                      </a:pPr>
                      <a:r>
                        <a:t>          14.4. Recent Developments in the Market</a:t>
                      </a:r>
                    </a:p>
                  </a:txBody>
                  <a:tcPr>
                    <a:noFill/>
                    <a:lnL>
                      <a:noFill/>
                    </a:lnL>
                    <a:lnR>
                      <a:noFill/>
                    </a:lnR>
                    <a:lnT>
                      <a:noFill/>
                    </a:lnT>
                    <a:lnB>
                      <a:noFill/>
                    </a:lnB>
                  </a:tcPr>
                </a:tc>
              </a:tr>
              <a:tr h="322729">
                <a:tc>
                  <a:txBody>
                    <a:bodyPr/>
                    <a:lstStyle/>
                    <a:p>
                      <a:pPr>
                        <a:defRPr sz="1100" b="0">
                          <a:solidFill>
                            <a:srgbClr val="000000"/>
                          </a:solidFill>
                          <a:latin typeface="Poppins"/>
                        </a:defRPr>
                      </a:pPr>
                      <a:r>
                        <a:t>                    13.3.2. India</a:t>
                      </a:r>
                    </a:p>
                  </a:txBody>
                  <a:tcPr>
                    <a:noFill/>
                    <a:lnL>
                      <a:noFill/>
                    </a:lnL>
                    <a:lnR>
                      <a:noFill/>
                    </a:lnR>
                    <a:lnT>
                      <a:noFill/>
                    </a:lnT>
                    <a:lnB>
                      <a:noFill/>
                    </a:lnB>
                  </a:tcPr>
                </a:tc>
                <a:tc>
                  <a:txBody>
                    <a:bodyPr/>
                    <a:lstStyle/>
                    <a:p>
                      <a:pPr>
                        <a:defRPr sz="1100" b="0">
                          <a:solidFill>
                            <a:srgbClr val="000000"/>
                          </a:solidFill>
                          <a:latin typeface="Poppins"/>
                        </a:defRPr>
                      </a:pPr>
                      <a:r>
                        <a:t>          14.5. Company Market Share Analysis, 2024</a:t>
                      </a:r>
                    </a:p>
                  </a:txBody>
                  <a:tcPr>
                    <a:noFill/>
                    <a:lnL>
                      <a:noFill/>
                    </a:lnL>
                    <a:lnR>
                      <a:noFill/>
                    </a:lnR>
                    <a:lnT>
                      <a:noFill/>
                    </a:lnT>
                    <a:lnB>
                      <a:noFill/>
                    </a:lnB>
                  </a:tcPr>
                </a:tc>
              </a:tr>
              <a:tr h="322729">
                <a:tc>
                  <a:txBody>
                    <a:bodyPr/>
                    <a:lstStyle/>
                    <a:p>
                      <a:pPr>
                        <a:defRPr sz="1100" b="0">
                          <a:solidFill>
                            <a:srgbClr val="000000"/>
                          </a:solidFill>
                          <a:latin typeface="Poppins"/>
                        </a:defRPr>
                      </a:pPr>
                      <a:r>
                        <a:t>                    13.3.3. Japan</a:t>
                      </a:r>
                    </a:p>
                  </a:txBody>
                  <a:tcPr>
                    <a:noFill/>
                    <a:lnL>
                      <a:noFill/>
                    </a:lnL>
                    <a:lnR>
                      <a:noFill/>
                    </a:lnR>
                    <a:lnT>
                      <a:noFill/>
                    </a:lnT>
                    <a:lnB>
                      <a:noFill/>
                    </a:lnB>
                  </a:tcPr>
                </a:tc>
                <a:tc>
                  <a:txBody>
                    <a:bodyPr/>
                    <a:lstStyle/>
                    <a:p>
                      <a:pPr>
                        <a:defRPr sz="1100" b="1">
                          <a:solidFill>
                            <a:srgbClr val="7030A0"/>
                          </a:solidFill>
                          <a:latin typeface="Poppins"/>
                        </a:defRPr>
                      </a:pPr>
                      <a:r>
                        <a:t>15. Key Company Profiles</a:t>
                      </a:r>
                    </a:p>
                  </a:txBody>
                  <a:tcPr>
                    <a:noFill/>
                    <a:lnL>
                      <a:noFill/>
                    </a:lnL>
                    <a:lnR>
                      <a:noFill/>
                    </a:lnR>
                    <a:lnT>
                      <a:noFill/>
                    </a:lnT>
                    <a:lnB>
                      <a:noFill/>
                    </a:lnB>
                  </a:tcPr>
                </a:tc>
              </a:tr>
              <a:tr h="322729">
                <a:tc>
                  <a:txBody>
                    <a:bodyPr/>
                    <a:lstStyle/>
                    <a:p>
                      <a:pPr>
                        <a:defRPr sz="1100" b="0">
                          <a:solidFill>
                            <a:srgbClr val="000000"/>
                          </a:solidFill>
                          <a:latin typeface="Poppins"/>
                        </a:defRPr>
                      </a:pPr>
                      <a:r>
                        <a:t>                    13.3.4. South Korea</a:t>
                      </a:r>
                    </a:p>
                  </a:txBody>
                  <a:tcPr>
                    <a:noFill/>
                    <a:lnL>
                      <a:noFill/>
                    </a:lnL>
                    <a:lnR>
                      <a:noFill/>
                    </a:lnR>
                    <a:lnT>
                      <a:noFill/>
                    </a:lnT>
                    <a:lnB>
                      <a:noFill/>
                    </a:lnB>
                  </a:tcPr>
                </a:tc>
                <a:tc>
                  <a:txBody>
                    <a:bodyPr/>
                    <a:lstStyle/>
                    <a:p>
                      <a:pPr>
                        <a:defRPr sz="1100" b="0">
                          <a:solidFill>
                            <a:srgbClr val="000000"/>
                          </a:solidFill>
                          <a:latin typeface="Poppins"/>
                        </a:defRPr>
                      </a:pPr>
                      <a:r>
                        <a:t>          15.1. Hikvision (China)</a:t>
                      </a:r>
                    </a:p>
                  </a:txBody>
                  <a:tcPr>
                    <a:noFill/>
                    <a:lnL>
                      <a:noFill/>
                    </a:lnL>
                    <a:lnR>
                      <a:noFill/>
                    </a:lnR>
                    <a:lnT>
                      <a:noFill/>
                    </a:lnT>
                    <a:lnB>
                      <a:noFill/>
                    </a:lnB>
                  </a:tcPr>
                </a:tc>
              </a:tr>
              <a:tr h="322736">
                <a:tc>
                  <a:txBody>
                    <a:bodyPr/>
                    <a:lstStyle/>
                    <a:p>
                      <a:pPr>
                        <a:defRPr sz="1100" b="0">
                          <a:solidFill>
                            <a:srgbClr val="000000"/>
                          </a:solidFill>
                          <a:latin typeface="Poppins"/>
                        </a:defRPr>
                      </a:pPr>
                      <a:r>
                        <a:t>                    13.3.5. Rest of Asia Pacific</a:t>
                      </a:r>
                    </a:p>
                  </a:txBody>
                  <a:tcPr>
                    <a:noFill/>
                    <a:lnL>
                      <a:noFill/>
                    </a:lnL>
                    <a:lnR>
                      <a:noFill/>
                    </a:lnR>
                    <a:lnT>
                      <a:noFill/>
                    </a:lnT>
                    <a:lnB>
                      <a:noFill/>
                    </a:lnB>
                  </a:tcPr>
                </a:tc>
                <a:tc>
                  <a:txBody>
                    <a:bodyPr/>
                    <a:lstStyle/>
                    <a:p>
                      <a:pPr>
                        <a:defRPr sz="1100" b="0">
                          <a:solidFill>
                            <a:srgbClr val="000000"/>
                          </a:solidFill>
                          <a:latin typeface="Poppins"/>
                        </a:defRPr>
                      </a:pPr>
                      <a:r>
                        <a:t>                    15.1.1. Company Overview</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288345"/>
            <a:ext cx="7321550" cy="359946"/>
          </a:xfrm>
        </p:spPr>
        <p:txBody>
          <a:bodyPr>
            <a:normAutofit/>
          </a:bodyPr>
          <a:lstStyle/>
          <a:p>
            <a:r>
              <a:rPr lang="en-US" sz="1400" b="1" dirty="0">
                <a:solidFill>
                  <a:schemeClr val="tx1"/>
                </a:solidFill>
              </a:rPr>
              <a:t>VIDEO SURVEILLANCE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11842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648291"/>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FORECAST TO 2032</a:t>
            </a:r>
          </a:p>
        </p:txBody>
      </p:sp>
      <p:sp>
        <p:nvSpPr>
          <p:cNvPr id="11" name="Title 1">
            <a:extLst>
              <a:ext uri="{FF2B5EF4-FFF2-40B4-BE49-F238E27FC236}">
                <a16:creationId xmlns:a16="http://schemas.microsoft.com/office/drawing/2014/main" id="{0DE1D46D-ACCA-4455-A28E-7BD1A88CB615}"/>
              </a:ext>
            </a:extLst>
          </p:cNvPr>
          <p:cNvSpPr>
            <a:spLocks noGrp="1"/>
          </p:cNvSpPr>
          <p:nvPr>
            <p:ph type="title"/>
          </p:nvPr>
        </p:nvSpPr>
        <p:spPr>
          <a:xfrm>
            <a:off x="411321" y="2145710"/>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12" name="TextBox 11">
            <a:extLst>
              <a:ext uri="{FF2B5EF4-FFF2-40B4-BE49-F238E27FC236}">
                <a16:creationId xmlns:a16="http://schemas.microsoft.com/office/drawing/2014/main" id="{CCB4F79F-A88A-46B1-9305-7F67F3904A73}"/>
              </a:ext>
            </a:extLst>
          </p:cNvPr>
          <p:cNvSpPr txBox="1"/>
          <p:nvPr/>
        </p:nvSpPr>
        <p:spPr>
          <a:xfrm>
            <a:off x="411321" y="2868262"/>
            <a:ext cx="6096000" cy="14511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Research Process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Secondary &amp; Primary Data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Size Estimation Methods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r>
              <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Assumptions &amp; Limitations</a:t>
            </a:r>
          </a:p>
          <a:p>
            <a:pPr marL="0" marR="0" lvl="0" indent="0" algn="l" defTabSz="914400" rtl="0" eaLnBrk="1" fontAlgn="auto" latinLnBrk="0" hangingPunct="1">
              <a:lnSpc>
                <a:spcPct val="150000"/>
              </a:lnSpc>
              <a:spcBef>
                <a:spcPts val="0"/>
              </a:spcBef>
              <a:spcAft>
                <a:spcPts val="0"/>
              </a:spcAft>
              <a:buClr>
                <a:srgbClr val="000000"/>
              </a:buClr>
              <a:buSzPts val="8800"/>
              <a:buFont typeface="Poppins"/>
              <a:buNone/>
              <a:tabLst/>
              <a:defRPr/>
            </a:pPr>
            <a:endParaRPr kumimoji="0" lang="en-US" sz="1200" b="1" i="0" u="none" strike="noStrike" kern="120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endParaRP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14327</TotalTime>
  <Words>2493</Words>
  <Application>Microsoft Office PowerPoint</Application>
  <PresentationFormat>Widescreen</PresentationFormat>
  <Paragraphs>494</Paragraphs>
  <Slides>42</Slides>
  <Notes>13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42</vt:i4>
      </vt:variant>
    </vt:vector>
  </HeadingPairs>
  <TitlesOfParts>
    <vt:vector size="57" baseType="lpstr">
      <vt:lpstr>Arial</vt:lpstr>
      <vt:lpstr>Calibri</vt:lpstr>
      <vt:lpstr>Consolas</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DYNAMICS &amp; OUTLOOK </vt:lpstr>
      <vt:lpstr>MARKET DYNAMICS &amp; OUTLOOK </vt:lpstr>
      <vt:lpstr>MARKET DYNAMICS &amp; OUTLOOK : MARKET DRIVERS &amp; OPPORTUNITIES (1/X) </vt:lpstr>
      <vt:lpstr>MARKET DYNAMICS &amp; OUTLOOK : MARKET DRIVERS &amp; OPPORTUNITIES (2/X) </vt:lpstr>
      <vt:lpstr>MARKET DYNAMICS &amp; OUTLOOK : MARKET RESTRAINTS &amp; CHALLENGES [1/X]</vt:lpstr>
      <vt:lpstr>MARKET DYNAMICS &amp; OUTLOOK</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LANDSCAPE Competitive Dashboard Market Positioning of Key Players, 2024 Strategies Adopted By Key Market Players Recent Development  Market Share Analysis, 2024</vt:lpstr>
      <vt:lpstr>COMPETITIVE LANDSCAPE</vt:lpstr>
      <vt:lpstr>COMPETITIVE DASHBOARD</vt:lpstr>
      <vt:lpstr>COMPANY PROFILES</vt:lpstr>
      <vt:lpstr>{{company}} - COMPANY OVERVIEW</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131</cp:revision>
  <dcterms:created xsi:type="dcterms:W3CDTF">2024-08-12T13:13:25Z</dcterms:created>
  <dcterms:modified xsi:type="dcterms:W3CDTF">2025-09-18T16:14:32Z</dcterms:modified>
</cp:coreProperties>
</file>